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1"/>
  </p:notesMasterIdLst>
  <p:sldIdLst>
    <p:sldId id="281" r:id="rId3"/>
    <p:sldId id="279" r:id="rId4"/>
    <p:sldId id="299" r:id="rId5"/>
    <p:sldId id="312" r:id="rId6"/>
    <p:sldId id="306" r:id="rId7"/>
    <p:sldId id="304" r:id="rId8"/>
    <p:sldId id="284" r:id="rId9"/>
    <p:sldId id="282" r:id="rId10"/>
    <p:sldId id="280" r:id="rId11"/>
    <p:sldId id="285" r:id="rId12"/>
    <p:sldId id="283" r:id="rId13"/>
    <p:sldId id="307" r:id="rId14"/>
    <p:sldId id="292" r:id="rId15"/>
    <p:sldId id="302" r:id="rId16"/>
    <p:sldId id="310" r:id="rId17"/>
    <p:sldId id="309" r:id="rId18"/>
    <p:sldId id="293" r:id="rId19"/>
    <p:sldId id="308" r:id="rId20"/>
    <p:sldId id="286" r:id="rId21"/>
    <p:sldId id="303" r:id="rId22"/>
    <p:sldId id="287" r:id="rId23"/>
    <p:sldId id="289" r:id="rId24"/>
    <p:sldId id="288" r:id="rId25"/>
    <p:sldId id="290" r:id="rId26"/>
    <p:sldId id="291" r:id="rId27"/>
    <p:sldId id="295" r:id="rId28"/>
    <p:sldId id="294" r:id="rId29"/>
    <p:sldId id="297"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4"/>
  </p:normalViewPr>
  <p:slideViewPr>
    <p:cSldViewPr>
      <p:cViewPr varScale="1">
        <p:scale>
          <a:sx n="116" d="100"/>
          <a:sy n="116" d="100"/>
        </p:scale>
        <p:origin x="120" y="2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29"/>
        <c:overlap val="27"/>
        <c:axId val="1841719680"/>
        <c:axId val="1841718048"/>
      </c:barChart>
      <c:catAx>
        <c:axId val="184171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de-DE"/>
          </a:p>
        </c:txPr>
        <c:crossAx val="1841718048"/>
        <c:crosses val="autoZero"/>
        <c:auto val="0"/>
        <c:lblAlgn val="ctr"/>
        <c:lblOffset val="100"/>
        <c:noMultiLvlLbl val="0"/>
      </c:catAx>
      <c:valAx>
        <c:axId val="184171804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de-DE"/>
          </a:p>
        </c:txPr>
        <c:crossAx val="1841719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Open Sans" panose="020B0606030504020204" pitchFamily="34" charset="0"/>
          <a:ea typeface="Open Sans" panose="020B0606030504020204" pitchFamily="34" charset="0"/>
          <a:cs typeface="Open Sans" panose="020B0606030504020204" pitchFamily="34" charset="0"/>
        </a:defRPr>
      </a:pPr>
      <a:endParaRPr lang="de-D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Grafik 2" descr="Ein Bild, das Text, Screenshot, Schrift, Zahl enthält.&#10;&#10;Automatisch generierte Beschreibung">
          <a:extLst xmlns:a="http://schemas.openxmlformats.org/drawingml/2006/main">
            <a:ext uri="{FF2B5EF4-FFF2-40B4-BE49-F238E27FC236}">
              <a16:creationId xmlns:a16="http://schemas.microsoft.com/office/drawing/2014/main" id="{EFE59186-1CD0-FEB4-CBE0-F0BF31CB3FD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14064585" cy="745156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‹Nr.›</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https://pixabay.com/en/seminar-lecture-study-student-2654142/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03554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296242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30174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76436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https://pixabay.com/en/workplace-team-business-meeting-1245776/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5756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1173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47584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69951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63135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809121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91334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https://pixabay.com/en/achievement-agreement-business-3481967/</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50858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633605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78067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189977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114090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83795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43142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31417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https://pixabay.com/en/agree-english-consent-contract-1728448/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2363251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https://pixabay.com/en/question-mark-labyrinth-lost-maze-2648236/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406943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https://pixabay.com/en/books-science-shelf-library-book-408220/</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48918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https://pixabay.com/en/books-science-shelf-library-book-408220/</a:t>
            </a:r>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37608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https://pixabay.com/en/open-book-library-education-read-1428428/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74054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https://pixabay.com/en/workplace-team-business-meeting-1245776/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32842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758184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https://pixabay.com/en/thumbs-up-okay-good-well-done-2056022/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80151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0989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‹Nr.›</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256B-2E4D-4FCC-87EB-804ECC91B118}"/>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F96FCC0-F096-4658-B346-2EB056D8C3AF}"/>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7644FA-B955-4620-9C6B-F7BB3AAC612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882428A-F327-4146-A522-EA304225814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82B4B23-E33B-461E-B87F-A134C2BC1AAE}"/>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371085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5584-DA31-4C00-B77A-A352A44171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F807B-B930-4A1E-9FA5-47CC356A36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781D6-FA8B-4999-A113-8402F221148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CF97272-598F-480C-82AF-03C896C3F5C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6766F03-683F-4CB2-8CAB-88B74316D41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203833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B1B1-BD87-4108-913A-90EFE2172C12}"/>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3790A941-CD84-4E74-A779-D33D6832E66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33380-44C3-41E6-A376-FDA7148EF76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CC18A5B-FB74-41B5-86AA-5543A417AE1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16381C0-2BED-4025-BDA5-8D01889A3A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1770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E56F-7289-4215-AD78-861CA582C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11E59-F19E-4482-862C-1A03FA1222C9}"/>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A6B069-850B-46A2-BDB9-DA3ECB1171A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BEF474-316D-4A08-9CCA-4C91EEF8F57A}"/>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81729B3-127D-41A9-9EF7-61C7D401C1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1EF8391-6630-4E3F-BA21-A4E2007C27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71637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F2FF-CE29-48F8-824C-50F0CFCB477B}"/>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C8B10-C9EC-4E86-8053-9105D196A191}"/>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F47DA-FE8A-482A-BC0C-8249F6576F4B}"/>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6EC45-6529-4716-8892-9AA1691F8AB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6B65AA-034D-4007-B2C8-4D4369ECAA20}"/>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83D03-9C96-44F4-932F-4E2B7A4BA02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BF6DFF97-FED7-4AC3-B1AA-224FF2D33B2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FB7176D6-AB37-4E73-81F6-FE2A34AC540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098077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35DB-1500-4C00-9E96-68D8E5ECED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2CEED-EA5E-423C-B102-F89EB4A7628B}"/>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EA3A2C9-BC27-4D81-8E72-A57FE37334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9D2273B-303E-4910-BB75-66EECFCAAAB1}"/>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695396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0B12A-DD29-42C7-B1F6-DF71245A114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98F65BE7-88B3-4DA8-893A-74E89547ADF4}"/>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ED35ECD-943F-4D89-B33E-C21DCB0E179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93675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7462-5F3F-4645-B232-01F9338FB78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D7395A4-D89F-4EC7-84ED-F4B91EBDF2A0}"/>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B9F65-6EF0-4BC1-A824-5271D1537BB0}"/>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9FA2F-67CA-4AAC-8014-D39F890F1AC1}"/>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B56C372-C291-4B5A-B848-31F3C94723D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E9275DAB-F697-44CB-BCB9-45E2AE7DA4A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779885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EF41-1AC5-417F-9CA6-0B7186228CD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A8446DA0-29F4-47C9-AE84-A8E740160130}"/>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BC8D7810-281A-4BCC-A7C0-680537C95CB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FCC58-8E0C-4AD7-B859-F5888FBC263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E7C69AD-991B-4A20-8A79-149300D6C4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052BB7D-E3D4-4A36-A271-2FC557DB724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892744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6E53-760F-4379-A391-15EABDFAF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AAEFC9-D677-455B-B088-47B1C6C933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2E7A0-6961-4D75-90AA-DA8580A89F5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9FE2DE-6A77-432D-B654-8342871287E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0904486-4B62-4CE7-86F5-D035E420869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911107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5EE93-23C4-4E50-99D9-06D9E1AE7E6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005CCE-A3EC-4D4B-BF63-BF6295E3B63C}"/>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22BB6-F0D6-476E-A6AD-9FDBECD57883}"/>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EF5F9F2-CEEA-4D38-BF7F-7CC4C82AE04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C1843B8-4338-4D05-8135-117FB26596D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78057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6598468" y="6356353"/>
            <a:ext cx="2844059" cy="365125"/>
          </a:xfrm>
          <a:prstGeom prst="rect">
            <a:avLst/>
          </a:prstGeom>
        </p:spPr>
        <p:txBody>
          <a:bodyPr/>
          <a:lstStyle/>
          <a:p>
            <a:fld id="{425404F2-BE9A-4460-8815-8F645183555F}" type="datetimeFigureOut">
              <a:rPr lang="en-US" smtClean="0">
                <a:solidFill>
                  <a:prstClr val="black">
                    <a:tint val="75000"/>
                  </a:prstClr>
                </a:solidFill>
              </a:rPr>
              <a:pPr/>
              <a:t>6/1/2023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27438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pPr/>
              <a:t>‹Nr.›</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‹Nr.›</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47C74-A192-41A1-8CE5-902775CAC3F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A37E12-113D-429D-A09C-EAB52CFFD432}"/>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2A2DA-D769-4880-A64B-AF1A5E92F0B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FDC84CF3-DD60-417D-9B39-993AD6D01D42}" type="datetimeFigureOut">
              <a:rPr lang="en-US" smtClean="0">
                <a:solidFill>
                  <a:prstClr val="black">
                    <a:tint val="75000"/>
                  </a:prstClr>
                </a:solidFill>
              </a:rPr>
              <a:pPr defTabSz="914126"/>
              <a:t>6/1/2023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029B9A5-3C09-4C7B-96B8-DAE3AB8C6C28}"/>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10F1418-72D2-4D6C-B22B-D8CCB01F2500}"/>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27B02391-521B-4D2F-A803-CA46B74884DF}" type="slidenum">
              <a:rPr lang="en-US" smtClean="0">
                <a:solidFill>
                  <a:prstClr val="black">
                    <a:tint val="75000"/>
                  </a:prstClr>
                </a:solidFill>
              </a:rPr>
              <a:pPr defTabSz="914126"/>
              <a:t>‹Nr.›</a:t>
            </a:fld>
            <a:endParaRPr lang="en-US">
              <a:solidFill>
                <a:prstClr val="black">
                  <a:tint val="75000"/>
                </a:prstClr>
              </a:solidFill>
            </a:endParaRPr>
          </a:p>
        </p:txBody>
      </p:sp>
    </p:spTree>
    <p:extLst>
      <p:ext uri="{BB962C8B-B14F-4D97-AF65-F5344CB8AC3E}">
        <p14:creationId xmlns:p14="http://schemas.microsoft.com/office/powerpoint/2010/main" val="38842338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16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3580C11B-4F4F-0EB2-CBE9-FD9021823004}"/>
              </a:ext>
            </a:extLst>
          </p:cNvPr>
          <p:cNvSpPr/>
          <p:nvPr/>
        </p:nvSpPr>
        <p:spPr>
          <a:xfrm>
            <a:off x="0" y="0"/>
            <a:ext cx="12188825" cy="6858000"/>
          </a:xfrm>
          <a:prstGeom prst="rect">
            <a:avLst/>
          </a:prstGeom>
          <a:solidFill>
            <a:schemeClr val="accent2">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052CEEB-1510-4449-A435-7628D31D6F07}"/>
              </a:ext>
            </a:extLst>
          </p:cNvPr>
          <p:cNvSpPr txBox="1"/>
          <p:nvPr/>
        </p:nvSpPr>
        <p:spPr>
          <a:xfrm>
            <a:off x="2213551" y="3140968"/>
            <a:ext cx="7761722" cy="2308324"/>
          </a:xfrm>
          <a:prstGeom prst="rect">
            <a:avLst/>
          </a:prstGeom>
          <a:noFill/>
        </p:spPr>
        <p:txBody>
          <a:bodyPr wrap="square" rtlCol="0">
            <a:spAutoFit/>
          </a:bodyPr>
          <a:lstStyle/>
          <a:p>
            <a:pPr algn="ctr"/>
            <a:r>
              <a:rPr lang="en-US" sz="3600" b="1" i="0" dirty="0">
                <a:solidFill>
                  <a:schemeClr val="bg1"/>
                </a:solidFill>
                <a:effectLst/>
                <a:latin typeface="Arial" panose="020B0604020202020204" pitchFamily="34" charset="0"/>
              </a:rPr>
              <a:t>Department of Computer Science</a:t>
            </a:r>
            <a:br>
              <a:rPr lang="en-US" sz="3600" dirty="0"/>
            </a:br>
            <a:r>
              <a:rPr lang="en-US" sz="2800" b="1" i="0" dirty="0">
                <a:solidFill>
                  <a:schemeClr val="bg1"/>
                </a:solidFill>
                <a:effectLst/>
                <a:latin typeface="Arial" panose="020B0604020202020204" pitchFamily="34" charset="0"/>
              </a:rPr>
              <a:t>Semantic Technology Institute Innsbruck</a:t>
            </a:r>
          </a:p>
          <a:p>
            <a:pPr algn="ctr"/>
            <a:endParaRPr lang="en-US" sz="4400" dirty="0">
              <a:solidFill>
                <a:schemeClr val="bg1"/>
              </a:solidFill>
              <a:latin typeface="Arial" panose="020B0604020202020204" pitchFamily="34" charset="0"/>
              <a:ea typeface="Open Sans" panose="020B0606030504020204" pitchFamily="34" charset="0"/>
              <a:cs typeface="Open Sans" panose="020B0606030504020204" pitchFamily="34" charset="0"/>
            </a:endParaRPr>
          </a:p>
          <a:p>
            <a:pPr algn="ctr"/>
            <a:r>
              <a:rPr lang="en-US" sz="3600" dirty="0">
                <a:solidFill>
                  <a:schemeClr val="bg1"/>
                </a:solidFill>
                <a:latin typeface="Arial" panose="020B0604020202020204" pitchFamily="34" charset="0"/>
                <a:ea typeface="Open Sans" panose="020B0606030504020204" pitchFamily="34" charset="0"/>
                <a:cs typeface="Open Sans" panose="020B0606030504020204" pitchFamily="34" charset="0"/>
              </a:rPr>
              <a:t>Master Thesis 2023</a:t>
            </a:r>
            <a:endParaRPr lang="en-IN"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Grafik 2" descr="Ein Bild, das Text, Schrift, Grafiken, Logo enthält.&#10;&#10;Automatisch generierte Beschreibung">
            <a:extLst>
              <a:ext uri="{FF2B5EF4-FFF2-40B4-BE49-F238E27FC236}">
                <a16:creationId xmlns:a16="http://schemas.microsoft.com/office/drawing/2014/main" id="{3FF97A61-F800-362F-A12D-F936AF226C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0196" y="908720"/>
            <a:ext cx="3602736" cy="1421892"/>
          </a:xfrm>
          <a:prstGeom prst="rect">
            <a:avLst/>
          </a:prstGeom>
        </p:spPr>
      </p:pic>
    </p:spTree>
    <p:extLst>
      <p:ext uri="{BB962C8B-B14F-4D97-AF65-F5344CB8AC3E}">
        <p14:creationId xmlns:p14="http://schemas.microsoft.com/office/powerpoint/2010/main" val="232758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fontAlgn="base"/>
            <a:r>
              <a:rPr lang="en-IN"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DALICC</a:t>
            </a:r>
            <a:endParaRPr lang="en-IN"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5185E07-CCE1-4B71-94B3-EEEFA64B7CC5}"/>
              </a:ext>
            </a:extLst>
          </p:cNvPr>
          <p:cNvSpPr/>
          <p:nvPr/>
        </p:nvSpPr>
        <p:spPr>
          <a:xfrm>
            <a:off x="345400" y="3284984"/>
            <a:ext cx="2585123" cy="29911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Tool that allowed the license to be created from a set of questions that are mapped to the DALICC vocabularies and concepts.</a:t>
            </a:r>
            <a:endParaRPr lang="en-IN" sz="2000" dirty="0">
              <a:solidFill>
                <a:schemeClr val="tx1">
                  <a:lumMod val="65000"/>
                  <a:lumOff val="35000"/>
                </a:schemeClr>
              </a:solidFill>
            </a:endParaRPr>
          </a:p>
        </p:txBody>
      </p:sp>
      <p:sp>
        <p:nvSpPr>
          <p:cNvPr id="3" name="Oval 2">
            <a:extLst>
              <a:ext uri="{FF2B5EF4-FFF2-40B4-BE49-F238E27FC236}">
                <a16:creationId xmlns:a16="http://schemas.microsoft.com/office/drawing/2014/main" id="{D8353AD6-4589-4B65-BAEB-D1521C87D414}"/>
              </a:ext>
            </a:extLst>
          </p:cNvPr>
          <p:cNvSpPr/>
          <p:nvPr/>
        </p:nvSpPr>
        <p:spPr>
          <a:xfrm>
            <a:off x="743692" y="2060848"/>
            <a:ext cx="1788537" cy="1868290"/>
          </a:xfrm>
          <a:prstGeom prst="ellipse">
            <a:avLst/>
          </a:prstGeom>
          <a:solidFill>
            <a:schemeClr val="bg2">
              <a:lumMod val="50000"/>
            </a:schemeClr>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composer</a:t>
            </a:r>
          </a:p>
        </p:txBody>
      </p:sp>
      <p:sp>
        <p:nvSpPr>
          <p:cNvPr id="6" name="Textfeld 5">
            <a:extLst>
              <a:ext uri="{FF2B5EF4-FFF2-40B4-BE49-F238E27FC236}">
                <a16:creationId xmlns:a16="http://schemas.microsoft.com/office/drawing/2014/main" id="{E8D37A2A-0A23-D80D-361C-DF7958EFDD50}"/>
              </a:ext>
            </a:extLst>
          </p:cNvPr>
          <p:cNvSpPr txBox="1"/>
          <p:nvPr/>
        </p:nvSpPr>
        <p:spPr>
          <a:xfrm>
            <a:off x="506337" y="1124744"/>
            <a:ext cx="11521280" cy="646331"/>
          </a:xfrm>
          <a:prstGeom prst="rect">
            <a:avLst/>
          </a:prstGeom>
          <a:noFill/>
        </p:spPr>
        <p:txBody>
          <a:bodyPr wrap="square">
            <a:spAutoFit/>
          </a:bodyPr>
          <a:lstStyle/>
          <a:p>
            <a:r>
              <a:rPr lang="en-IN"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DALICC </a:t>
            </a:r>
            <a:r>
              <a:rPr lang="en-US"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stands for Data Licenses Clearance Center. It is a software framework that helps people to legally secure data from a third party and help to detect licensing conflicts</a:t>
            </a:r>
            <a:endParaRPr lang="de-AT" sz="1800" dirty="0">
              <a:solidFill>
                <a:schemeClr val="tx1">
                  <a:lumMod val="65000"/>
                  <a:lumOff val="35000"/>
                </a:schemeClr>
              </a:solidFill>
            </a:endParaRPr>
          </a:p>
        </p:txBody>
      </p:sp>
      <p:sp>
        <p:nvSpPr>
          <p:cNvPr id="10" name="Rectangle 10">
            <a:extLst>
              <a:ext uri="{FF2B5EF4-FFF2-40B4-BE49-F238E27FC236}">
                <a16:creationId xmlns:a16="http://schemas.microsoft.com/office/drawing/2014/main" id="{55735B5A-BEAF-1081-17E7-C77B3EDE9D41}"/>
              </a:ext>
            </a:extLst>
          </p:cNvPr>
          <p:cNvSpPr/>
          <p:nvPr/>
        </p:nvSpPr>
        <p:spPr>
          <a:xfrm>
            <a:off x="3342981" y="3284984"/>
            <a:ext cx="2585123" cy="2978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Repository that represents licenses in a machine-readable format.</a:t>
            </a:r>
            <a:endParaRPr lang="en-IN" sz="2000" dirty="0">
              <a:solidFill>
                <a:schemeClr val="tx1">
                  <a:lumMod val="65000"/>
                  <a:lumOff val="35000"/>
                </a:schemeClr>
              </a:solidFill>
            </a:endParaRPr>
          </a:p>
        </p:txBody>
      </p:sp>
      <p:sp>
        <p:nvSpPr>
          <p:cNvPr id="12" name="Rectangle 10">
            <a:extLst>
              <a:ext uri="{FF2B5EF4-FFF2-40B4-BE49-F238E27FC236}">
                <a16:creationId xmlns:a16="http://schemas.microsoft.com/office/drawing/2014/main" id="{144F1C89-2DAF-4FF3-A156-FA4BC7EE0595}"/>
              </a:ext>
            </a:extLst>
          </p:cNvPr>
          <p:cNvSpPr/>
          <p:nvPr/>
        </p:nvSpPr>
        <p:spPr>
          <a:xfrm>
            <a:off x="6266977" y="3284984"/>
            <a:ext cx="2585123" cy="2959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65000"/>
                    <a:lumOff val="35000"/>
                  </a:schemeClr>
                </a:solidFill>
              </a:rPr>
              <a:t> </a:t>
            </a: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It allows attaching licenses to the dataset, either by choosing existing licenses in the library or creating a new license using license composer.</a:t>
            </a:r>
            <a:endParaRPr lang="en-IN" sz="2000" dirty="0">
              <a:solidFill>
                <a:schemeClr val="tx1">
                  <a:lumMod val="65000"/>
                  <a:lumOff val="35000"/>
                </a:schemeClr>
              </a:solidFill>
            </a:endParaRPr>
          </a:p>
        </p:txBody>
      </p:sp>
      <p:sp>
        <p:nvSpPr>
          <p:cNvPr id="13" name="Rectangle 10">
            <a:extLst>
              <a:ext uri="{FF2B5EF4-FFF2-40B4-BE49-F238E27FC236}">
                <a16:creationId xmlns:a16="http://schemas.microsoft.com/office/drawing/2014/main" id="{ED683EFF-05A8-CE94-2E83-F2AAF1CDD700}"/>
              </a:ext>
            </a:extLst>
          </p:cNvPr>
          <p:cNvSpPr/>
          <p:nvPr/>
        </p:nvSpPr>
        <p:spPr>
          <a:xfrm>
            <a:off x="9217718" y="3284984"/>
            <a:ext cx="2585123" cy="2959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As a main component in the DALICC framework checks the license conflicts by detecting equivalence licenses having various names.</a:t>
            </a:r>
            <a:endParaRPr lang="en-IN" sz="2000" dirty="0">
              <a:solidFill>
                <a:schemeClr val="tx1">
                  <a:lumMod val="65000"/>
                  <a:lumOff val="35000"/>
                </a:schemeClr>
              </a:solidFill>
            </a:endParaRPr>
          </a:p>
        </p:txBody>
      </p:sp>
      <p:sp>
        <p:nvSpPr>
          <p:cNvPr id="17" name="Oval 16">
            <a:extLst>
              <a:ext uri="{FF2B5EF4-FFF2-40B4-BE49-F238E27FC236}">
                <a16:creationId xmlns:a16="http://schemas.microsoft.com/office/drawing/2014/main" id="{06EE6B14-53C1-4C63-B89B-7C9B2599BADA}"/>
              </a:ext>
            </a:extLst>
          </p:cNvPr>
          <p:cNvSpPr/>
          <p:nvPr/>
        </p:nvSpPr>
        <p:spPr>
          <a:xfrm>
            <a:off x="3719735" y="2132856"/>
            <a:ext cx="1822471" cy="1841226"/>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License library</a:t>
            </a:r>
          </a:p>
        </p:txBody>
      </p:sp>
      <p:sp>
        <p:nvSpPr>
          <p:cNvPr id="18" name="Oval 17">
            <a:extLst>
              <a:ext uri="{FF2B5EF4-FFF2-40B4-BE49-F238E27FC236}">
                <a16:creationId xmlns:a16="http://schemas.microsoft.com/office/drawing/2014/main" id="{80BB504F-ADE5-4513-9B89-6AED52BC405E}"/>
              </a:ext>
            </a:extLst>
          </p:cNvPr>
          <p:cNvSpPr/>
          <p:nvPr/>
        </p:nvSpPr>
        <p:spPr>
          <a:xfrm>
            <a:off x="6670476" y="2132856"/>
            <a:ext cx="1788537" cy="1814162"/>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annotator</a:t>
            </a:r>
          </a:p>
        </p:txBody>
      </p:sp>
      <p:sp>
        <p:nvSpPr>
          <p:cNvPr id="14" name="Oval 17">
            <a:extLst>
              <a:ext uri="{FF2B5EF4-FFF2-40B4-BE49-F238E27FC236}">
                <a16:creationId xmlns:a16="http://schemas.microsoft.com/office/drawing/2014/main" id="{81B83B2B-572D-3F9D-D66D-12BF78BCA392}"/>
              </a:ext>
            </a:extLst>
          </p:cNvPr>
          <p:cNvSpPr/>
          <p:nvPr/>
        </p:nvSpPr>
        <p:spPr>
          <a:xfrm>
            <a:off x="9587283" y="2132856"/>
            <a:ext cx="1857850" cy="1814162"/>
          </a:xfrm>
          <a:prstGeom prst="ellipse">
            <a:avLst/>
          </a:prstGeom>
          <a:solidFill>
            <a:srgbClr val="00B050"/>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negotiator</a:t>
            </a:r>
          </a:p>
        </p:txBody>
      </p:sp>
      <p:cxnSp>
        <p:nvCxnSpPr>
          <p:cNvPr id="15" name="Straight Connector 52">
            <a:extLst>
              <a:ext uri="{FF2B5EF4-FFF2-40B4-BE49-F238E27FC236}">
                <a16:creationId xmlns:a16="http://schemas.microsoft.com/office/drawing/2014/main" id="{76AFE946-4031-7F11-D05E-4277E8242CF1}"/>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2">
            <a:extLst>
              <a:ext uri="{FF2B5EF4-FFF2-40B4-BE49-F238E27FC236}">
                <a16:creationId xmlns:a16="http://schemas.microsoft.com/office/drawing/2014/main" id="{16FF3C1A-3136-EBB2-926C-D91D6DAE074C}"/>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15652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52">
            <a:extLst>
              <a:ext uri="{FF2B5EF4-FFF2-40B4-BE49-F238E27FC236}">
                <a16:creationId xmlns:a16="http://schemas.microsoft.com/office/drawing/2014/main" id="{6630D92B-855C-1983-8CDB-C50C62A78552}"/>
              </a:ext>
            </a:extLst>
          </p:cNvPr>
          <p:cNvCxnSpPr>
            <a:cxnSpLocks/>
          </p:cNvCxnSpPr>
          <p:nvPr/>
        </p:nvCxnSpPr>
        <p:spPr>
          <a:xfrm flipH="1">
            <a:off x="22132" y="6574482"/>
            <a:ext cx="12166693" cy="1619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Grafik 4" descr="Ein Bild, das Text, Diagramm, Screenshot, Plan enthält.&#10;&#10;Automatisch generierte Beschreibung">
            <a:extLst>
              <a:ext uri="{FF2B5EF4-FFF2-40B4-BE49-F238E27FC236}">
                <a16:creationId xmlns:a16="http://schemas.microsoft.com/office/drawing/2014/main" id="{3080ED08-0F4C-DBE7-E180-0FFB7D96E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64" y="1004701"/>
            <a:ext cx="7776864" cy="5502131"/>
          </a:xfrm>
          <a:prstGeom prst="rect">
            <a:avLst/>
          </a:prstGeom>
          <a:noFill/>
        </p:spPr>
      </p:pic>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371772"/>
            <a:ext cx="10969625" cy="614065"/>
          </a:xfrm>
        </p:spPr>
        <p:txBody>
          <a:bodyPr anchor="ctr">
            <a:normAutofit/>
          </a:bodyPr>
          <a:lstStyle/>
          <a:p>
            <a:pPr algn="ctr"/>
            <a:r>
              <a:rPr lang="en-IN" sz="3600" b="1" dirty="0">
                <a:solidFill>
                  <a:schemeClr val="tx1">
                    <a:lumMod val="75000"/>
                    <a:lumOff val="25000"/>
                  </a:schemeClr>
                </a:solidFill>
                <a:latin typeface="Aharoni" panose="02010803020104030203" pitchFamily="2" charset="-79"/>
                <a:cs typeface="Aharoni" panose="02010803020104030203" pitchFamily="2" charset="-79"/>
              </a:rPr>
              <a:t>Distributed Application (</a:t>
            </a:r>
            <a:r>
              <a:rPr lang="en-IN" sz="3600" b="1" dirty="0" err="1">
                <a:solidFill>
                  <a:schemeClr val="tx1">
                    <a:lumMod val="75000"/>
                    <a:lumOff val="25000"/>
                  </a:schemeClr>
                </a:solidFill>
                <a:latin typeface="Aharoni" panose="02010803020104030203" pitchFamily="2" charset="-79"/>
                <a:cs typeface="Aharoni" panose="02010803020104030203" pitchFamily="2" charset="-79"/>
              </a:rPr>
              <a:t>DApp</a:t>
            </a:r>
            <a:r>
              <a:rPr lang="en-IN" sz="3600" b="1" dirty="0">
                <a:solidFill>
                  <a:schemeClr val="tx1">
                    <a:lumMod val="75000"/>
                    <a:lumOff val="25000"/>
                  </a:schemeClr>
                </a:solidFill>
                <a:latin typeface="Aharoni" panose="02010803020104030203" pitchFamily="2" charset="-79"/>
                <a:cs typeface="Aharoni" panose="02010803020104030203" pitchFamily="2" charset="-79"/>
              </a:rPr>
              <a:t>)</a:t>
            </a:r>
          </a:p>
        </p:txBody>
      </p:sp>
      <p:sp>
        <p:nvSpPr>
          <p:cNvPr id="7" name="Oval 2">
            <a:extLst>
              <a:ext uri="{FF2B5EF4-FFF2-40B4-BE49-F238E27FC236}">
                <a16:creationId xmlns:a16="http://schemas.microsoft.com/office/drawing/2014/main" id="{69BA7CC1-AE51-AF1F-86CC-B26B424C412A}"/>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7</a:t>
            </a:r>
          </a:p>
        </p:txBody>
      </p:sp>
    </p:spTree>
    <p:extLst>
      <p:ext uri="{BB962C8B-B14F-4D97-AF65-F5344CB8AC3E}">
        <p14:creationId xmlns:p14="http://schemas.microsoft.com/office/powerpoint/2010/main" val="405195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Technology usage</a:t>
            </a:r>
          </a:p>
        </p:txBody>
      </p:sp>
      <p:sp>
        <p:nvSpPr>
          <p:cNvPr id="11" name="Rectangle 10">
            <a:extLst>
              <a:ext uri="{FF2B5EF4-FFF2-40B4-BE49-F238E27FC236}">
                <a16:creationId xmlns:a16="http://schemas.microsoft.com/office/drawing/2014/main" id="{25185E07-CCE1-4B71-94B3-EEEFA64B7CC5}"/>
              </a:ext>
            </a:extLst>
          </p:cNvPr>
          <p:cNvSpPr/>
          <p:nvPr/>
        </p:nvSpPr>
        <p:spPr>
          <a:xfrm>
            <a:off x="987424"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D8353AD6-4589-4B65-BAEB-D1521C87D414}"/>
              </a:ext>
            </a:extLst>
          </p:cNvPr>
          <p:cNvSpPr/>
          <p:nvPr/>
        </p:nvSpPr>
        <p:spPr>
          <a:xfrm>
            <a:off x="1558924" y="1549575"/>
            <a:ext cx="2154830" cy="2154830"/>
          </a:xfrm>
          <a:prstGeom prst="ellipse">
            <a:avLst/>
          </a:prstGeom>
          <a:solidFill>
            <a:schemeClr val="accent2"/>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1BDECEB-3B30-4FD7-AAA7-196649E9CCFB}"/>
              </a:ext>
            </a:extLst>
          </p:cNvPr>
          <p:cNvSpPr txBox="1"/>
          <p:nvPr/>
        </p:nvSpPr>
        <p:spPr>
          <a:xfrm>
            <a:off x="1722467" y="2272628"/>
            <a:ext cx="1827744" cy="830997"/>
          </a:xfrm>
          <a:prstGeom prst="rect">
            <a:avLst/>
          </a:prstGeom>
          <a:noFill/>
        </p:spPr>
        <p:txBody>
          <a:bodyPr wrap="none" rtlCol="0">
            <a:spAutoFit/>
          </a:bodyPr>
          <a:lstStyle/>
          <a:p>
            <a:pPr algn="ctr"/>
            <a:r>
              <a:rPr lang="de-AT" b="1" i="0" dirty="0">
                <a:solidFill>
                  <a:schemeClr val="bg1"/>
                </a:solidFill>
                <a:effectLst/>
                <a:latin typeface="Arial" panose="020B0604020202020204" pitchFamily="34" charset="0"/>
              </a:rPr>
              <a:t>Java </a:t>
            </a:r>
            <a:r>
              <a:rPr lang="de-AT" b="1" i="0" dirty="0" err="1">
                <a:solidFill>
                  <a:schemeClr val="bg1"/>
                </a:solidFill>
                <a:effectLst/>
                <a:latin typeface="Arial" panose="020B0604020202020204" pitchFamily="34" charset="0"/>
              </a:rPr>
              <a:t>Script</a:t>
            </a:r>
            <a:endParaRPr lang="de-AT" b="1" i="0" dirty="0">
              <a:solidFill>
                <a:schemeClr val="bg1"/>
              </a:solidFill>
              <a:effectLst/>
              <a:latin typeface="Arial" panose="020B0604020202020204" pitchFamily="34" charset="0"/>
            </a:endParaRPr>
          </a:p>
          <a:p>
            <a:pPr algn="ctr"/>
            <a:r>
              <a:rPr lang="de-AT" b="1" i="0" dirty="0">
                <a:solidFill>
                  <a:schemeClr val="bg1"/>
                </a:solidFill>
                <a:effectLst/>
                <a:latin typeface="Arial" panose="020B0604020202020204" pitchFamily="34" charset="0"/>
              </a:rPr>
              <a:t> Tools</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6149AE6A-F219-44FD-9F7C-D0408B1F68ED}"/>
              </a:ext>
            </a:extLst>
          </p:cNvPr>
          <p:cNvSpPr/>
          <p:nvPr/>
        </p:nvSpPr>
        <p:spPr>
          <a:xfrm>
            <a:off x="4445497"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Infura</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Metamask</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Testnet</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Faucet</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Web3.eth</a:t>
            </a:r>
          </a:p>
        </p:txBody>
      </p:sp>
      <p:sp>
        <p:nvSpPr>
          <p:cNvPr id="17" name="Oval 16">
            <a:extLst>
              <a:ext uri="{FF2B5EF4-FFF2-40B4-BE49-F238E27FC236}">
                <a16:creationId xmlns:a16="http://schemas.microsoft.com/office/drawing/2014/main" id="{06EE6B14-53C1-4C63-B89B-7C9B2599BADA}"/>
              </a:ext>
            </a:extLst>
          </p:cNvPr>
          <p:cNvSpPr/>
          <p:nvPr/>
        </p:nvSpPr>
        <p:spPr>
          <a:xfrm>
            <a:off x="5016997" y="1549575"/>
            <a:ext cx="2154830" cy="2154830"/>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0B3E968-0CA0-4A39-A2BD-450A706E9B13}"/>
              </a:ext>
            </a:extLst>
          </p:cNvPr>
          <p:cNvSpPr txBox="1"/>
          <p:nvPr/>
        </p:nvSpPr>
        <p:spPr>
          <a:xfrm>
            <a:off x="5410571" y="2273047"/>
            <a:ext cx="1367682" cy="707886"/>
          </a:xfrm>
          <a:prstGeom prst="rect">
            <a:avLst/>
          </a:prstGeom>
          <a:noFill/>
        </p:spPr>
        <p:txBody>
          <a:bodyPr wrap="none" rtlCol="0">
            <a:spAutoFit/>
          </a:bodyPr>
          <a:lstStyle/>
          <a:p>
            <a:pPr algn="ctr"/>
            <a:r>
              <a:rPr lang="de-AT" sz="2000" b="1" dirty="0">
                <a:solidFill>
                  <a:schemeClr val="bg1"/>
                </a:solidFill>
                <a:latin typeface="Arial" panose="020B0604020202020204" pitchFamily="34" charset="0"/>
              </a:rPr>
              <a:t>Ethereum</a:t>
            </a:r>
            <a:endParaRPr lang="de-AT" sz="2000" b="1" i="0" dirty="0">
              <a:solidFill>
                <a:schemeClr val="bg1"/>
              </a:solidFill>
              <a:effectLst/>
              <a:latin typeface="Arial" panose="020B0604020202020204" pitchFamily="34" charset="0"/>
            </a:endParaRPr>
          </a:p>
          <a:p>
            <a:pPr algn="ctr"/>
            <a:r>
              <a:rPr lang="de-AT" sz="2000" b="1" i="0" dirty="0">
                <a:solidFill>
                  <a:schemeClr val="bg1"/>
                </a:solidFill>
                <a:effectLst/>
                <a:latin typeface="Arial" panose="020B0604020202020204" pitchFamily="34" charset="0"/>
              </a:rPr>
              <a:t> Tools</a:t>
            </a:r>
            <a:endPar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0BAA12B6-3AFE-4791-9481-E49B8D4B2E59}"/>
              </a:ext>
            </a:extLst>
          </p:cNvPr>
          <p:cNvSpPr/>
          <p:nvPr/>
        </p:nvSpPr>
        <p:spPr>
          <a:xfrm>
            <a:off x="7903570"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0BB504F-ADE5-4513-9B89-6AED52BC405E}"/>
              </a:ext>
            </a:extLst>
          </p:cNvPr>
          <p:cNvSpPr/>
          <p:nvPr/>
        </p:nvSpPr>
        <p:spPr>
          <a:xfrm>
            <a:off x="8475070" y="1549575"/>
            <a:ext cx="2154830" cy="2154830"/>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840A3A9C-0E87-4E60-93CF-28AE11D26D90}"/>
              </a:ext>
            </a:extLst>
          </p:cNvPr>
          <p:cNvSpPr txBox="1"/>
          <p:nvPr/>
        </p:nvSpPr>
        <p:spPr>
          <a:xfrm>
            <a:off x="8586420" y="2273047"/>
            <a:ext cx="1932132" cy="707886"/>
          </a:xfrm>
          <a:prstGeom prst="rect">
            <a:avLst/>
          </a:prstGeom>
          <a:noFill/>
        </p:spPr>
        <p:txBody>
          <a:bodyPr wrap="none" rtlCol="0">
            <a:spAutoFit/>
          </a:bodyPr>
          <a:lstStyle/>
          <a:p>
            <a:pPr algn="ctr"/>
            <a:r>
              <a:rPr lang="de-AT" sz="2000" b="1" i="0" dirty="0" err="1">
                <a:solidFill>
                  <a:schemeClr val="bg1"/>
                </a:solidFill>
                <a:effectLst/>
                <a:latin typeface="Arial" panose="020B0604020202020204" pitchFamily="34" charset="0"/>
              </a:rPr>
              <a:t>Semantic</a:t>
            </a:r>
            <a:r>
              <a:rPr lang="de-AT" sz="2000" b="1" i="0" dirty="0">
                <a:solidFill>
                  <a:schemeClr val="bg1"/>
                </a:solidFill>
                <a:effectLst/>
                <a:latin typeface="Arial" panose="020B0604020202020204" pitchFamily="34" charset="0"/>
              </a:rPr>
              <a:t> Web</a:t>
            </a:r>
          </a:p>
          <a:p>
            <a:pPr algn="ctr"/>
            <a:r>
              <a:rPr lang="de-AT" sz="2000" b="1" i="0" dirty="0">
                <a:solidFill>
                  <a:schemeClr val="bg1"/>
                </a:solidFill>
                <a:effectLst/>
                <a:latin typeface="Arial" panose="020B0604020202020204" pitchFamily="34" charset="0"/>
              </a:rPr>
              <a:t> Tools</a:t>
            </a:r>
            <a:endPar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8C730790-62F4-4CBB-9091-31D2ABBC0881}"/>
              </a:ext>
            </a:extLst>
          </p:cNvPr>
          <p:cNvSpPr/>
          <p:nvPr/>
        </p:nvSpPr>
        <p:spPr>
          <a:xfrm>
            <a:off x="1125860" y="3642303"/>
            <a:ext cx="2800350" cy="1815882"/>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Truffle</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React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Crypto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Web3 </a:t>
            </a: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Axios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HD Wallet Provider</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Express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FD547A96-C208-454E-96EC-9A37E042BE24}"/>
              </a:ext>
            </a:extLst>
          </p:cNvPr>
          <p:cNvSpPr/>
          <p:nvPr/>
        </p:nvSpPr>
        <p:spPr>
          <a:xfrm>
            <a:off x="8152310" y="3888485"/>
            <a:ext cx="2800350" cy="1323439"/>
          </a:xfrm>
          <a:prstGeom prst="rect">
            <a:avLst/>
          </a:prstGeom>
        </p:spPr>
        <p:txBody>
          <a:bodyPr wrap="square">
            <a:spAutoFit/>
          </a:bodyPr>
          <a:lstStyle/>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ontology</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SPARQL query</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Command line SPARQL with Jena</a:t>
            </a:r>
          </a:p>
          <a:p>
            <a:pP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4" name="Straight Connector 52">
            <a:extLst>
              <a:ext uri="{FF2B5EF4-FFF2-40B4-BE49-F238E27FC236}">
                <a16:creationId xmlns:a16="http://schemas.microsoft.com/office/drawing/2014/main" id="{8666D745-171E-DF68-2D5E-DA1275AF6483}"/>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2">
            <a:extLst>
              <a:ext uri="{FF2B5EF4-FFF2-40B4-BE49-F238E27FC236}">
                <a16:creationId xmlns:a16="http://schemas.microsoft.com/office/drawing/2014/main" id="{FDA6F041-AE95-56AB-C33D-0DA57D58698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a:t>
            </a:r>
          </a:p>
        </p:txBody>
      </p:sp>
    </p:spTree>
    <p:extLst>
      <p:ext uri="{BB962C8B-B14F-4D97-AF65-F5344CB8AC3E}">
        <p14:creationId xmlns:p14="http://schemas.microsoft.com/office/powerpoint/2010/main" val="389844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Lst>
          </a:blip>
          <a:srcRect/>
          <a:stretch>
            <a:fillRect l="-17000" t="-14000" r="-6000" b="-21000"/>
          </a:stretch>
        </a:blipFill>
        <a:effectLst/>
      </p:bgPr>
    </p:bg>
    <p:spTree>
      <p:nvGrpSpPr>
        <p:cNvPr id="1" name=""/>
        <p:cNvGrpSpPr/>
        <p:nvPr/>
      </p:nvGrpSpPr>
      <p:grpSpPr>
        <a:xfrm>
          <a:off x="0" y="0"/>
          <a:ext cx="0" cy="0"/>
          <a:chOff x="0" y="0"/>
          <a:chExt cx="0" cy="0"/>
        </a:xfrm>
      </p:grpSpPr>
      <p:cxnSp>
        <p:nvCxnSpPr>
          <p:cNvPr id="19" name="Straight Connector 52">
            <a:extLst>
              <a:ext uri="{FF2B5EF4-FFF2-40B4-BE49-F238E27FC236}">
                <a16:creationId xmlns:a16="http://schemas.microsoft.com/office/drawing/2014/main" id="{FC8C5C5F-5149-D4BA-631A-AB725F53CCDB}"/>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A0DBE58-6B72-4D7B-916B-57C2DC418CC9}"/>
              </a:ext>
            </a:extLst>
          </p:cNvPr>
          <p:cNvSpPr/>
          <p:nvPr/>
        </p:nvSpPr>
        <p:spPr>
          <a:xfrm>
            <a:off x="0"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47FC52F9-D24E-4F27-8D5D-8F029CDF3A2E}"/>
              </a:ext>
            </a:extLst>
          </p:cNvPr>
          <p:cNvSpPr/>
          <p:nvPr/>
        </p:nvSpPr>
        <p:spPr>
          <a:xfrm>
            <a:off x="1225969" y="1369118"/>
            <a:ext cx="1834704" cy="1834704"/>
          </a:xfrm>
          <a:prstGeom prst="ellipse">
            <a:avLst/>
          </a:prstGeom>
          <a:solidFill>
            <a:schemeClr val="accent2"/>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76F6B663-B66C-49BB-A1A7-09355B049057}"/>
              </a:ext>
            </a:extLst>
          </p:cNvPr>
          <p:cNvSpPr/>
          <p:nvPr/>
        </p:nvSpPr>
        <p:spPr>
          <a:xfrm>
            <a:off x="244575" y="4003909"/>
            <a:ext cx="3816420" cy="1846659"/>
          </a:xfrm>
          <a:prstGeom prst="rect">
            <a:avLst/>
          </a:prstGeom>
        </p:spPr>
        <p:txBody>
          <a:bodyPr wrap="square">
            <a:spAutoFit/>
          </a:bodyPr>
          <a:lstStyle/>
          <a:p>
            <a:pPr marL="285750" indent="-285750" fontAlgn="base">
              <a:buFont typeface="Arial" panose="020B0604020202020204" pitchFamily="34" charset="0"/>
              <a:buChar char="•"/>
            </a:pP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Ethereum as a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backend of this project relies on two things:</a:t>
            </a:r>
          </a:p>
          <a:p>
            <a:pPr fontAlgn="base"/>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Authentication of user.</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Licensing data management inside smart contract.</a:t>
            </a:r>
            <a:endParaRPr lang="en-IN" sz="1600" dirty="0">
              <a:solidFill>
                <a:schemeClr val="bg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14FA8EC-F26F-4862-B361-AC6D8069A8FE}"/>
              </a:ext>
            </a:extLst>
          </p:cNvPr>
          <p:cNvSpPr/>
          <p:nvPr/>
        </p:nvSpPr>
        <p:spPr>
          <a:xfrm>
            <a:off x="5177060" y="1369118"/>
            <a:ext cx="1834704" cy="1834704"/>
          </a:xfrm>
          <a:prstGeom prst="ellipse">
            <a:avLst/>
          </a:prstGeom>
          <a:solidFill>
            <a:schemeClr val="accent3"/>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A25170A7-72B2-45DC-9D66-7640B59FE6C0}"/>
              </a:ext>
            </a:extLst>
          </p:cNvPr>
          <p:cNvSpPr/>
          <p:nvPr/>
        </p:nvSpPr>
        <p:spPr>
          <a:xfrm>
            <a:off x="4529749" y="4003899"/>
            <a:ext cx="3268206"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Interaction with backend</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Interaction with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DALICC</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License receipts</a:t>
            </a:r>
          </a:p>
          <a:p>
            <a:pPr marL="285750" indent="-285750" algn="ctr"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57EF11BA-EB30-4598-BF3A-5FBE065ABEE7}"/>
              </a:ext>
            </a:extLst>
          </p:cNvPr>
          <p:cNvSpPr/>
          <p:nvPr/>
        </p:nvSpPr>
        <p:spPr>
          <a:xfrm>
            <a:off x="8910294" y="1391049"/>
            <a:ext cx="1834704" cy="1834704"/>
          </a:xfrm>
          <a:prstGeom prst="ellipse">
            <a:avLst/>
          </a:prstGeom>
          <a:solidFill>
            <a:schemeClr val="accent4"/>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15E685C7-5E20-472A-B807-8D31BCC150EF}"/>
              </a:ext>
            </a:extLst>
          </p:cNvPr>
          <p:cNvSpPr/>
          <p:nvPr/>
        </p:nvSpPr>
        <p:spPr>
          <a:xfrm>
            <a:off x="8306273" y="3966538"/>
            <a:ext cx="3557006" cy="353943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User interface</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Smart contract to communicate with DALICC library </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lumMod val="95000"/>
                  </a:schemeClr>
                </a:solidFill>
              </a:rPr>
              <a:t>Ethereum network to support transaction</a:t>
            </a:r>
          </a:p>
          <a:p>
            <a:pPr marL="285750" indent="-285750" fontAlgn="base">
              <a:buFont typeface="Arial" panose="020B0604020202020204" pitchFamily="34" charset="0"/>
              <a:buChar char="•"/>
            </a:pPr>
            <a:endParaRPr lang="en-US" sz="1600" dirty="0">
              <a:solidFill>
                <a:schemeClr val="bg1">
                  <a:lumMod val="95000"/>
                </a:schemeClr>
              </a:solidFill>
            </a:endParaRPr>
          </a:p>
          <a:p>
            <a:pPr marL="285750" indent="-285750" fontAlgn="base">
              <a:buFont typeface="Arial" panose="020B0604020202020204" pitchFamily="34" charset="0"/>
              <a:buChar char="•"/>
            </a:pPr>
            <a:r>
              <a:rPr lang="en-US" sz="1600" dirty="0">
                <a:solidFill>
                  <a:schemeClr val="bg1"/>
                </a:solidFill>
                <a:latin typeface="Circular"/>
              </a:rPr>
              <a:t>Transaction receipt</a:t>
            </a:r>
            <a:endParaRPr lang="en-IN" sz="16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endParaRPr lang="en-IN" sz="1600" dirty="0">
              <a:solidFill>
                <a:schemeClr val="bg1">
                  <a:lumMod val="95000"/>
                </a:schemeClr>
              </a:solidFill>
            </a:endParaRPr>
          </a:p>
          <a:p>
            <a:pPr marL="285750" indent="-285750"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84681CF1-B294-48F9-A091-F2FF4730C21D}"/>
              </a:ext>
            </a:extLst>
          </p:cNvPr>
          <p:cNvCxnSpPr/>
          <p:nvPr/>
        </p:nvCxnSpPr>
        <p:spPr>
          <a:xfrm>
            <a:off x="4286641" y="1916832"/>
            <a:ext cx="0" cy="424847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9CF905-E3C0-468E-8806-1948C0A7B800}"/>
              </a:ext>
            </a:extLst>
          </p:cNvPr>
          <p:cNvCxnSpPr/>
          <p:nvPr/>
        </p:nvCxnSpPr>
        <p:spPr>
          <a:xfrm>
            <a:off x="7902183" y="1844824"/>
            <a:ext cx="0" cy="424847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Rectangle 49">
            <a:extLst>
              <a:ext uri="{FF2B5EF4-FFF2-40B4-BE49-F238E27FC236}">
                <a16:creationId xmlns:a16="http://schemas.microsoft.com/office/drawing/2014/main" id="{8A1F9E2D-8F61-0506-34CF-65A4C03EF751}"/>
              </a:ext>
            </a:extLst>
          </p:cNvPr>
          <p:cNvSpPr/>
          <p:nvPr/>
        </p:nvSpPr>
        <p:spPr>
          <a:xfrm>
            <a:off x="1989956" y="252798"/>
            <a:ext cx="7585567" cy="646331"/>
          </a:xfrm>
          <a:prstGeom prst="rect">
            <a:avLst/>
          </a:prstGeom>
        </p:spPr>
        <p:txBody>
          <a:bodyPr wrap="square" anchor="b">
            <a:spAutoFit/>
          </a:bodyPr>
          <a:lstStyle/>
          <a:p>
            <a:pPr algn="ct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Project Architecture</a:t>
            </a:r>
          </a:p>
        </p:txBody>
      </p:sp>
      <p:pic>
        <p:nvPicPr>
          <p:cNvPr id="9" name="Grafik 8" descr="Ein Bild, das Kreis, Text, Diagramm, Screenshot enthält.&#10;&#10;Automatisch generierte Beschreibung">
            <a:extLst>
              <a:ext uri="{FF2B5EF4-FFF2-40B4-BE49-F238E27FC236}">
                <a16:creationId xmlns:a16="http://schemas.microsoft.com/office/drawing/2014/main" id="{9CC67C1F-A59A-7650-91A2-80B0A959D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1884" y="1484784"/>
            <a:ext cx="1623719" cy="1623719"/>
          </a:xfrm>
          <a:prstGeom prst="rect">
            <a:avLst/>
          </a:prstGeom>
        </p:spPr>
      </p:pic>
      <p:sp>
        <p:nvSpPr>
          <p:cNvPr id="11" name="Rectangle 48">
            <a:extLst>
              <a:ext uri="{FF2B5EF4-FFF2-40B4-BE49-F238E27FC236}">
                <a16:creationId xmlns:a16="http://schemas.microsoft.com/office/drawing/2014/main" id="{EE1EDE64-5411-09C9-34F0-CC1F2BD45240}"/>
              </a:ext>
            </a:extLst>
          </p:cNvPr>
          <p:cNvSpPr/>
          <p:nvPr/>
        </p:nvSpPr>
        <p:spPr>
          <a:xfrm>
            <a:off x="659918" y="3373033"/>
            <a:ext cx="2736304"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Backend</a:t>
            </a:r>
            <a:endParaRPr lang="en-IN" b="1" dirty="0">
              <a:solidFill>
                <a:schemeClr val="bg1"/>
              </a:solidFill>
              <a:latin typeface="Arial" panose="020B0604020202020204" pitchFamily="34" charset="0"/>
              <a:cs typeface="Arial" panose="020B0604020202020204" pitchFamily="34" charset="0"/>
            </a:endParaRPr>
          </a:p>
        </p:txBody>
      </p:sp>
      <p:sp>
        <p:nvSpPr>
          <p:cNvPr id="12" name="Rectangle 48">
            <a:extLst>
              <a:ext uri="{FF2B5EF4-FFF2-40B4-BE49-F238E27FC236}">
                <a16:creationId xmlns:a16="http://schemas.microsoft.com/office/drawing/2014/main" id="{E4C22004-DD22-6DE4-0307-3FECD8DA52EF}"/>
              </a:ext>
            </a:extLst>
          </p:cNvPr>
          <p:cNvSpPr/>
          <p:nvPr/>
        </p:nvSpPr>
        <p:spPr>
          <a:xfrm>
            <a:off x="4657561" y="3398069"/>
            <a:ext cx="2736304"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Frontend</a:t>
            </a:r>
            <a:endParaRPr lang="en-IN" b="1" dirty="0">
              <a:solidFill>
                <a:schemeClr val="bg1"/>
              </a:solidFill>
              <a:latin typeface="Arial" panose="020B0604020202020204" pitchFamily="34" charset="0"/>
              <a:cs typeface="Arial" panose="020B0604020202020204" pitchFamily="34" charset="0"/>
            </a:endParaRPr>
          </a:p>
        </p:txBody>
      </p:sp>
      <p:pic>
        <p:nvPicPr>
          <p:cNvPr id="14" name="Grafik 13" descr="Ein Bild, das Text, Diagramm, Screenshot, Kreis enthält.&#10;&#10;Automatisch generierte Beschreibung">
            <a:extLst>
              <a:ext uri="{FF2B5EF4-FFF2-40B4-BE49-F238E27FC236}">
                <a16:creationId xmlns:a16="http://schemas.microsoft.com/office/drawing/2014/main" id="{F0898709-26ED-9E21-67E2-DFDBE5835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2324" y="1484784"/>
            <a:ext cx="1584176" cy="1623719"/>
          </a:xfrm>
          <a:prstGeom prst="rect">
            <a:avLst/>
          </a:prstGeom>
        </p:spPr>
      </p:pic>
      <p:sp>
        <p:nvSpPr>
          <p:cNvPr id="15" name="Rectangle 48">
            <a:extLst>
              <a:ext uri="{FF2B5EF4-FFF2-40B4-BE49-F238E27FC236}">
                <a16:creationId xmlns:a16="http://schemas.microsoft.com/office/drawing/2014/main" id="{06775CE1-6560-16EA-B51A-8DF00904097D}"/>
              </a:ext>
            </a:extLst>
          </p:cNvPr>
          <p:cNvSpPr/>
          <p:nvPr/>
        </p:nvSpPr>
        <p:spPr>
          <a:xfrm>
            <a:off x="8205922" y="3373033"/>
            <a:ext cx="3584935"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Software Architecture</a:t>
            </a:r>
            <a:endParaRPr lang="en-IN" b="1" dirty="0">
              <a:solidFill>
                <a:schemeClr val="bg1"/>
              </a:solidFill>
              <a:latin typeface="Arial" panose="020B0604020202020204" pitchFamily="34" charset="0"/>
              <a:cs typeface="Arial" panose="020B0604020202020204" pitchFamily="34" charset="0"/>
            </a:endParaRPr>
          </a:p>
        </p:txBody>
      </p:sp>
      <p:pic>
        <p:nvPicPr>
          <p:cNvPr id="17" name="Grafik 16" descr="Ein Bild, das Text, Diagramm, Kreis, Screenshot enthält.&#10;&#10;Automatisch generierte Beschreibung">
            <a:extLst>
              <a:ext uri="{FF2B5EF4-FFF2-40B4-BE49-F238E27FC236}">
                <a16:creationId xmlns:a16="http://schemas.microsoft.com/office/drawing/2014/main" id="{AB5EFC46-5F4F-7CC8-7945-076283FA2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7988" y="1516807"/>
            <a:ext cx="1599317" cy="1618369"/>
          </a:xfrm>
          <a:prstGeom prst="rect">
            <a:avLst/>
          </a:prstGeom>
        </p:spPr>
      </p:pic>
      <p:sp>
        <p:nvSpPr>
          <p:cNvPr id="18" name="Oval 2">
            <a:extLst>
              <a:ext uri="{FF2B5EF4-FFF2-40B4-BE49-F238E27FC236}">
                <a16:creationId xmlns:a16="http://schemas.microsoft.com/office/drawing/2014/main" id="{D3380465-87DD-9AC5-E7A3-DC4C5589836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4">
            <a:extLst>
              <a:ext uri="{FF2B5EF4-FFF2-40B4-BE49-F238E27FC236}">
                <a16:creationId xmlns:a16="http://schemas.microsoft.com/office/drawing/2014/main" id="{D7A8E8F5-FD11-537D-8DD7-3769F72444A0}"/>
              </a:ext>
            </a:extLst>
          </p:cNvPr>
          <p:cNvSpPr txBox="1"/>
          <p:nvPr/>
        </p:nvSpPr>
        <p:spPr>
          <a:xfrm>
            <a:off x="333772" y="6402814"/>
            <a:ext cx="466353" cy="338554"/>
          </a:xfrm>
          <a:prstGeom prst="rect">
            <a:avLst/>
          </a:prstGeom>
          <a:noFill/>
        </p:spPr>
        <p:txBody>
          <a:bodyPr wrap="square" rtlCol="0">
            <a:spAutoFit/>
          </a:bodyPr>
          <a:lstStyle/>
          <a:p>
            <a:pPr algn="ctr"/>
            <a:r>
              <a:rPr lang="de-AT" sz="1600" b="1" i="0" dirty="0">
                <a:solidFill>
                  <a:schemeClr val="bg1"/>
                </a:solidFill>
                <a:effectLst/>
                <a:latin typeface="Arial" panose="020B0604020202020204" pitchFamily="34" charset="0"/>
              </a:rPr>
              <a:t> 9</a:t>
            </a: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013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433508-848E-49C4-B828-AA6EEB84E039}"/>
              </a:ext>
            </a:extLst>
          </p:cNvPr>
          <p:cNvSpPr/>
          <p:nvPr/>
        </p:nvSpPr>
        <p:spPr>
          <a:xfrm>
            <a:off x="-1" y="-1"/>
            <a:ext cx="12188826" cy="68511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fik 3" descr="Ein Bild, das Diagramm, Text, Screenshot, Kreis enthält.&#10;&#10;Automatisch generierte Beschreibung">
            <a:extLst>
              <a:ext uri="{FF2B5EF4-FFF2-40B4-BE49-F238E27FC236}">
                <a16:creationId xmlns:a16="http://schemas.microsoft.com/office/drawing/2014/main" id="{7AE1E34C-90B3-C1E6-1E18-57825C063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60" y="1268760"/>
            <a:ext cx="5799272" cy="5066584"/>
          </a:xfrm>
          <a:prstGeom prst="rect">
            <a:avLst/>
          </a:prstGeom>
        </p:spPr>
      </p:pic>
      <p:sp>
        <p:nvSpPr>
          <p:cNvPr id="17" name="TextBox 16">
            <a:extLst>
              <a:ext uri="{FF2B5EF4-FFF2-40B4-BE49-F238E27FC236}">
                <a16:creationId xmlns:a16="http://schemas.microsoft.com/office/drawing/2014/main" id="{6A620D33-40A2-49AC-A83D-DA601C5417D6}"/>
              </a:ext>
            </a:extLst>
          </p:cNvPr>
          <p:cNvSpPr txBox="1"/>
          <p:nvPr/>
        </p:nvSpPr>
        <p:spPr>
          <a:xfrm>
            <a:off x="2277988" y="275872"/>
            <a:ext cx="7490101" cy="954107"/>
          </a:xfrm>
          <a:prstGeom prst="rect">
            <a:avLst/>
          </a:prstGeom>
          <a:noFill/>
        </p:spPr>
        <p:txBody>
          <a:bodyPr wrap="square" rtlCol="0">
            <a:spAutoFit/>
          </a:bodyPr>
          <a:lstStyle/>
          <a:p>
            <a:pPr algn="ctr"/>
            <a:r>
              <a:rPr lang="en-IN" sz="3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Transaction template</a:t>
            </a:r>
          </a:p>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based on </a:t>
            </a:r>
            <a:r>
              <a:rPr lang="en-IN"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EthOn</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(Backend)</a:t>
            </a:r>
          </a:p>
        </p:txBody>
      </p:sp>
      <p:cxnSp>
        <p:nvCxnSpPr>
          <p:cNvPr id="7" name="Straight Connector 52">
            <a:extLst>
              <a:ext uri="{FF2B5EF4-FFF2-40B4-BE49-F238E27FC236}">
                <a16:creationId xmlns:a16="http://schemas.microsoft.com/office/drawing/2014/main" id="{AEDC5E8E-E3C7-8710-54D6-F69B26889494}"/>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Oval 2">
            <a:extLst>
              <a:ext uri="{FF2B5EF4-FFF2-40B4-BE49-F238E27FC236}">
                <a16:creationId xmlns:a16="http://schemas.microsoft.com/office/drawing/2014/main" id="{680A000F-E570-0983-72CA-FADE49D60A5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4">
            <a:extLst>
              <a:ext uri="{FF2B5EF4-FFF2-40B4-BE49-F238E27FC236}">
                <a16:creationId xmlns:a16="http://schemas.microsoft.com/office/drawing/2014/main" id="{5FF49EFF-D82D-BB0F-1293-1672E83B51CB}"/>
              </a:ext>
            </a:extLst>
          </p:cNvPr>
          <p:cNvSpPr txBox="1"/>
          <p:nvPr/>
        </p:nvSpPr>
        <p:spPr>
          <a:xfrm>
            <a:off x="360808" y="6422180"/>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a:t>
            </a:r>
          </a:p>
        </p:txBody>
      </p:sp>
    </p:spTree>
    <p:extLst>
      <p:ext uri="{BB962C8B-B14F-4D97-AF65-F5344CB8AC3E}">
        <p14:creationId xmlns:p14="http://schemas.microsoft.com/office/powerpoint/2010/main" val="229361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0" y="-27384"/>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52">
            <a:extLst>
              <a:ext uri="{FF2B5EF4-FFF2-40B4-BE49-F238E27FC236}">
                <a16:creationId xmlns:a16="http://schemas.microsoft.com/office/drawing/2014/main" id="{C1350B8B-0BD4-87AD-44B5-B32FACF738EA}"/>
              </a:ext>
            </a:extLst>
          </p:cNvPr>
          <p:cNvCxnSpPr>
            <a:cxnSpLocks/>
          </p:cNvCxnSpPr>
          <p:nvPr/>
        </p:nvCxnSpPr>
        <p:spPr>
          <a:xfrm flipH="1">
            <a:off x="0" y="6525344"/>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37091" y="126265"/>
            <a:ext cx="10969943" cy="711081"/>
          </a:xfrm>
        </p:spPr>
        <p:txBody>
          <a:bodyPr/>
          <a:lstStyle/>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Architecture (Frontend)</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fik 4" descr="Ein Bild, das Text, Diagramm, Screenshot, parallel enthält.&#10;&#10;Automatisch generierte Beschreibung">
            <a:extLst>
              <a:ext uri="{FF2B5EF4-FFF2-40B4-BE49-F238E27FC236}">
                <a16:creationId xmlns:a16="http://schemas.microsoft.com/office/drawing/2014/main" id="{9CA9AABB-1EC5-FA7D-00AA-A3F0C5D00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01" y="1067999"/>
            <a:ext cx="5803707" cy="5149154"/>
          </a:xfrm>
          <a:prstGeom prst="rect">
            <a:avLst/>
          </a:prstGeom>
        </p:spPr>
      </p:pic>
      <p:sp>
        <p:nvSpPr>
          <p:cNvPr id="7" name="Oval 2">
            <a:extLst>
              <a:ext uri="{FF2B5EF4-FFF2-40B4-BE49-F238E27FC236}">
                <a16:creationId xmlns:a16="http://schemas.microsoft.com/office/drawing/2014/main" id="{646AFA67-E1FF-B8E3-AD42-ACE618FA2D81}"/>
              </a:ext>
            </a:extLst>
          </p:cNvPr>
          <p:cNvSpPr/>
          <p:nvPr/>
        </p:nvSpPr>
        <p:spPr>
          <a:xfrm>
            <a:off x="405418" y="6356473"/>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4">
            <a:extLst>
              <a:ext uri="{FF2B5EF4-FFF2-40B4-BE49-F238E27FC236}">
                <a16:creationId xmlns:a16="http://schemas.microsoft.com/office/drawing/2014/main" id="{4C8D2BFA-4B79-6620-BB01-4CD71CD15663}"/>
              </a:ext>
            </a:extLst>
          </p:cNvPr>
          <p:cNvSpPr txBox="1"/>
          <p:nvPr/>
        </p:nvSpPr>
        <p:spPr>
          <a:xfrm>
            <a:off x="378381" y="6356473"/>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11</a:t>
            </a:r>
          </a:p>
        </p:txBody>
      </p:sp>
    </p:spTree>
    <p:extLst>
      <p:ext uri="{BB962C8B-B14F-4D97-AF65-F5344CB8AC3E}">
        <p14:creationId xmlns:p14="http://schemas.microsoft.com/office/powerpoint/2010/main" val="350233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a:extLst>
              <a:ext uri="{FF2B5EF4-FFF2-40B4-BE49-F238E27FC236}">
                <a16:creationId xmlns:a16="http://schemas.microsoft.com/office/drawing/2014/main" id="{30BEA6A6-EED5-17C4-1CD2-2D5624E9AA71}"/>
              </a:ext>
            </a:extLst>
          </p:cNvPr>
          <p:cNvSpPr/>
          <p:nvPr/>
        </p:nvSpPr>
        <p:spPr>
          <a:xfrm>
            <a:off x="-3" y="1"/>
            <a:ext cx="12188827" cy="6858000"/>
          </a:xfrm>
          <a:prstGeom prst="rect">
            <a:avLst/>
          </a:prstGeom>
          <a:solidFill>
            <a:schemeClr val="bg1">
              <a:alpha val="9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6A620D33-40A2-49AC-A83D-DA601C5417D6}"/>
              </a:ext>
            </a:extLst>
          </p:cNvPr>
          <p:cNvSpPr txBox="1"/>
          <p:nvPr/>
        </p:nvSpPr>
        <p:spPr>
          <a:xfrm>
            <a:off x="3111670" y="365145"/>
            <a:ext cx="5260761" cy="646331"/>
          </a:xfrm>
          <a:prstGeom prst="rect">
            <a:avLst/>
          </a:prstGeom>
          <a:noFill/>
        </p:spPr>
        <p:txBody>
          <a:bodyPr wrap="square" rtlCol="0">
            <a:spAutoFit/>
          </a:bodyPr>
          <a:lstStyle/>
          <a:p>
            <a:r>
              <a:rPr lang="en-IN"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Software Architecture</a:t>
            </a:r>
          </a:p>
        </p:txBody>
      </p:sp>
      <p:cxnSp>
        <p:nvCxnSpPr>
          <p:cNvPr id="5" name="Straight Connector 52">
            <a:extLst>
              <a:ext uri="{FF2B5EF4-FFF2-40B4-BE49-F238E27FC236}">
                <a16:creationId xmlns:a16="http://schemas.microsoft.com/office/drawing/2014/main" id="{4A9A3449-2611-7B2B-F5AF-08E7932C5F3D}"/>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2">
            <a:extLst>
              <a:ext uri="{FF2B5EF4-FFF2-40B4-BE49-F238E27FC236}">
                <a16:creationId xmlns:a16="http://schemas.microsoft.com/office/drawing/2014/main" id="{5AF946A9-850A-5BCA-A56A-0A6EEACA2D1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Grafik 8" descr="Ein Bild, das Text, Screenshot, Diagramm, Reihe enthält.&#10;&#10;Automatisch generierte Beschreibung">
            <a:extLst>
              <a:ext uri="{FF2B5EF4-FFF2-40B4-BE49-F238E27FC236}">
                <a16:creationId xmlns:a16="http://schemas.microsoft.com/office/drawing/2014/main" id="{7B6E4B80-4298-59FE-B39A-5A69ACAAD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68" y="1739435"/>
            <a:ext cx="5692766" cy="3379129"/>
          </a:xfrm>
          <a:prstGeom prst="rect">
            <a:avLst/>
          </a:prstGeom>
        </p:spPr>
      </p:pic>
      <p:sp>
        <p:nvSpPr>
          <p:cNvPr id="12" name="TextBox 4">
            <a:extLst>
              <a:ext uri="{FF2B5EF4-FFF2-40B4-BE49-F238E27FC236}">
                <a16:creationId xmlns:a16="http://schemas.microsoft.com/office/drawing/2014/main" id="{2B1444F1-4513-911C-921C-16BD6BD5219F}"/>
              </a:ext>
            </a:extLst>
          </p:cNvPr>
          <p:cNvSpPr txBox="1"/>
          <p:nvPr/>
        </p:nvSpPr>
        <p:spPr>
          <a:xfrm>
            <a:off x="572479" y="6105124"/>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13</a:t>
            </a:r>
          </a:p>
        </p:txBody>
      </p:sp>
      <p:sp>
        <p:nvSpPr>
          <p:cNvPr id="13" name="TextBox 4">
            <a:extLst>
              <a:ext uri="{FF2B5EF4-FFF2-40B4-BE49-F238E27FC236}">
                <a16:creationId xmlns:a16="http://schemas.microsoft.com/office/drawing/2014/main" id="{CBD36DC8-B5B1-689E-59CD-41F650CAEE21}"/>
              </a:ext>
            </a:extLst>
          </p:cNvPr>
          <p:cNvSpPr txBox="1"/>
          <p:nvPr/>
        </p:nvSpPr>
        <p:spPr>
          <a:xfrm>
            <a:off x="354929" y="6402110"/>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a:t>
            </a:r>
          </a:p>
        </p:txBody>
      </p:sp>
    </p:spTree>
    <p:extLst>
      <p:ext uri="{BB962C8B-B14F-4D97-AF65-F5344CB8AC3E}">
        <p14:creationId xmlns:p14="http://schemas.microsoft.com/office/powerpoint/2010/main" val="99623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52">
            <a:extLst>
              <a:ext uri="{FF2B5EF4-FFF2-40B4-BE49-F238E27FC236}">
                <a16:creationId xmlns:a16="http://schemas.microsoft.com/office/drawing/2014/main" id="{FA32678D-E3E3-6750-39AE-6B65A5F78276}"/>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Implementation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BA2EDE0A-36B6-4E33-BA8D-E397FDD05AAD}"/>
              </a:ext>
            </a:extLst>
          </p:cNvPr>
          <p:cNvCxnSpPr/>
          <p:nvPr/>
        </p:nvCxnSpPr>
        <p:spPr>
          <a:xfrm>
            <a:off x="6094412" y="1628800"/>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6003D-F632-4F33-8040-DDECA7AEB334}"/>
              </a:ext>
            </a:extLst>
          </p:cNvPr>
          <p:cNvSpPr/>
          <p:nvPr/>
        </p:nvSpPr>
        <p:spPr>
          <a:xfrm>
            <a:off x="1623020" y="1385456"/>
            <a:ext cx="345638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Smart Contract Logic</a:t>
            </a: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7113899" y="1385456"/>
            <a:ext cx="3456384"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User Workflow</a:t>
            </a:r>
          </a:p>
        </p:txBody>
      </p:sp>
      <p:sp>
        <p:nvSpPr>
          <p:cNvPr id="38" name="Rectangle 37">
            <a:extLst>
              <a:ext uri="{FF2B5EF4-FFF2-40B4-BE49-F238E27FC236}">
                <a16:creationId xmlns:a16="http://schemas.microsoft.com/office/drawing/2014/main" id="{BD5859B0-5D96-491A-A05B-64F69D41E118}"/>
              </a:ext>
            </a:extLst>
          </p:cNvPr>
          <p:cNvSpPr/>
          <p:nvPr/>
        </p:nvSpPr>
        <p:spPr>
          <a:xfrm>
            <a:off x="765818" y="3250788"/>
            <a:ext cx="5070376" cy="523220"/>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PrimaryLicenseContract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the main contract provides functions to licensing data or retrieves license information.</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776D3851-4666-47C9-8270-BDAC72696115}"/>
              </a:ext>
            </a:extLst>
          </p:cNvPr>
          <p:cNvSpPr/>
          <p:nvPr/>
        </p:nvSpPr>
        <p:spPr>
          <a:xfrm>
            <a:off x="765815" y="2303449"/>
            <a:ext cx="5070379" cy="738664"/>
          </a:xfrm>
          <a:prstGeom prst="rect">
            <a:avLst/>
          </a:prstGeom>
        </p:spPr>
        <p:txBody>
          <a:bodyPr wrap="square">
            <a:spAutoFit/>
          </a:bodyPr>
          <a:lstStyle/>
          <a:p>
            <a:pPr fontAlgn="base"/>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Owned </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contract prevents non-owner users to call the function by restricting access to some function in another contract.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B1D250B-800E-4EB8-9B13-0E2C3356B8BF}"/>
              </a:ext>
            </a:extLst>
          </p:cNvPr>
          <p:cNvSpPr/>
          <p:nvPr/>
        </p:nvSpPr>
        <p:spPr>
          <a:xfrm>
            <a:off x="765819" y="4086928"/>
            <a:ext cx="5070375" cy="523220"/>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LicenseManager</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responsible for saving the address of the license or creating one for the new file.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AA112C82-B23E-4E94-A837-C15DB47AD746}"/>
              </a:ext>
            </a:extLst>
          </p:cNvPr>
          <p:cNvSpPr/>
          <p:nvPr/>
        </p:nvSpPr>
        <p:spPr>
          <a:xfrm>
            <a:off x="6543672" y="2253822"/>
            <a:ext cx="5167363"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user selects license type from the first field which to be loaded from DALICC Library.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633CC1FB-F435-402C-8BF9-9CA4E081BF2F}"/>
              </a:ext>
            </a:extLst>
          </p:cNvPr>
          <p:cNvSpPr/>
          <p:nvPr/>
        </p:nvSpPr>
        <p:spPr>
          <a:xfrm>
            <a:off x="6543673" y="2989178"/>
            <a:ext cx="5023344"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user selects file local computer that want to get license for.</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D8BAF90C-E99A-416B-9998-CEE9D51774CF}"/>
              </a:ext>
            </a:extLst>
          </p:cNvPr>
          <p:cNvSpPr/>
          <p:nvPr/>
        </p:nvSpPr>
        <p:spPr>
          <a:xfrm>
            <a:off x="6543672" y="3709340"/>
            <a:ext cx="5167361"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User check file state in the third filed, getting a message in this filed: ‘License detected’ or ‘License not detected’.</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FDE7AF73-B937-45D9-85C7-49E217E2E491}"/>
              </a:ext>
            </a:extLst>
          </p:cNvPr>
          <p:cNvSpPr/>
          <p:nvPr/>
        </p:nvSpPr>
        <p:spPr>
          <a:xfrm>
            <a:off x="6543673" y="4518890"/>
            <a:ext cx="5167360"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Depending on last phase, user receive license information for Licensed data or start licensing for not licensed data.</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5">
            <a:extLst>
              <a:ext uri="{FF2B5EF4-FFF2-40B4-BE49-F238E27FC236}">
                <a16:creationId xmlns:a16="http://schemas.microsoft.com/office/drawing/2014/main" id="{6BC4CD01-DCB1-F491-C02D-822006AE20E9}"/>
              </a:ext>
            </a:extLst>
          </p:cNvPr>
          <p:cNvSpPr/>
          <p:nvPr/>
        </p:nvSpPr>
        <p:spPr>
          <a:xfrm>
            <a:off x="765819" y="4930863"/>
            <a:ext cx="5070375" cy="738664"/>
          </a:xfrm>
          <a:prstGeom prst="rect">
            <a:avLst/>
          </a:prstGeom>
        </p:spPr>
        <p:txBody>
          <a:bodyPr wrap="square">
            <a:spAutoFit/>
          </a:bodyPr>
          <a:lstStyle/>
          <a:p>
            <a:pPr fontAlgn="base"/>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 contract , </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hash value and licensor address would be stored here. License contracts represent only one license and associate license contract for this license.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angle 49">
            <a:extLst>
              <a:ext uri="{FF2B5EF4-FFF2-40B4-BE49-F238E27FC236}">
                <a16:creationId xmlns:a16="http://schemas.microsoft.com/office/drawing/2014/main" id="{5BBD8B74-B5C5-F8EA-297A-1E35EFA9154D}"/>
              </a:ext>
            </a:extLst>
          </p:cNvPr>
          <p:cNvSpPr/>
          <p:nvPr/>
        </p:nvSpPr>
        <p:spPr>
          <a:xfrm>
            <a:off x="6543672" y="5254246"/>
            <a:ext cx="5167359" cy="95410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These 2 field both generate receipt of this licensing process in much more details. The first field send licensing information to server, then getting back the licensing details in human-readable format in a table.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Oval 2">
            <a:extLst>
              <a:ext uri="{FF2B5EF4-FFF2-40B4-BE49-F238E27FC236}">
                <a16:creationId xmlns:a16="http://schemas.microsoft.com/office/drawing/2014/main" id="{3F304383-BEDD-782B-6609-FC385096550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4">
            <a:extLst>
              <a:ext uri="{FF2B5EF4-FFF2-40B4-BE49-F238E27FC236}">
                <a16:creationId xmlns:a16="http://schemas.microsoft.com/office/drawing/2014/main" id="{4BF9FD91-50AB-62C1-BCE1-0685F0932D86}"/>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13</a:t>
            </a:r>
          </a:p>
        </p:txBody>
      </p:sp>
    </p:spTree>
    <p:extLst>
      <p:ext uri="{BB962C8B-B14F-4D97-AF65-F5344CB8AC3E}">
        <p14:creationId xmlns:p14="http://schemas.microsoft.com/office/powerpoint/2010/main" val="1073115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0" y="0"/>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52">
            <a:extLst>
              <a:ext uri="{FF2B5EF4-FFF2-40B4-BE49-F238E27FC236}">
                <a16:creationId xmlns:a16="http://schemas.microsoft.com/office/drawing/2014/main" id="{90EC6399-F875-D922-B6B9-5844B2C570A6}"/>
              </a:ext>
            </a:extLst>
          </p:cNvPr>
          <p:cNvCxnSpPr>
            <a:cxnSpLocks/>
          </p:cNvCxnSpPr>
          <p:nvPr/>
        </p:nvCxnSpPr>
        <p:spPr>
          <a:xfrm flipH="1">
            <a:off x="48399" y="655544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p:txBody>
          <a:bodyPr/>
          <a:lstStyle/>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Smart Contract Logic</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chrift, Diagramm enthält.&#10;&#10;Automatisch generierte Beschreibung">
            <a:extLst>
              <a:ext uri="{FF2B5EF4-FFF2-40B4-BE49-F238E27FC236}">
                <a16:creationId xmlns:a16="http://schemas.microsoft.com/office/drawing/2014/main" id="{748C8BAF-6F8E-0F6F-FE2B-2EADC4AA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4" y="1196752"/>
            <a:ext cx="9181755" cy="5184576"/>
          </a:xfrm>
          <a:prstGeom prst="rect">
            <a:avLst/>
          </a:prstGeom>
        </p:spPr>
      </p:pic>
      <p:sp>
        <p:nvSpPr>
          <p:cNvPr id="3" name="Oval 2">
            <a:extLst>
              <a:ext uri="{FF2B5EF4-FFF2-40B4-BE49-F238E27FC236}">
                <a16:creationId xmlns:a16="http://schemas.microsoft.com/office/drawing/2014/main" id="{F8241DAC-1A81-A5CC-5B89-FB3EDAE9862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83D60D78-AC92-906B-7F61-40BA9E351E18}"/>
              </a:ext>
            </a:extLst>
          </p:cNvPr>
          <p:cNvSpPr txBox="1"/>
          <p:nvPr/>
        </p:nvSpPr>
        <p:spPr>
          <a:xfrm>
            <a:off x="366711" y="641684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14</a:t>
            </a:r>
          </a:p>
        </p:txBody>
      </p:sp>
    </p:spTree>
    <p:extLst>
      <p:ext uri="{BB962C8B-B14F-4D97-AF65-F5344CB8AC3E}">
        <p14:creationId xmlns:p14="http://schemas.microsoft.com/office/powerpoint/2010/main" val="292971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E4C132AA-C6A8-93E2-BCBF-3F01EFDBE749}"/>
              </a:ext>
            </a:extLst>
          </p:cNvPr>
          <p:cNvCxnSpPr>
            <a:cxnSpLocks/>
          </p:cNvCxnSpPr>
          <p:nvPr/>
        </p:nvCxnSpPr>
        <p:spPr>
          <a:xfrm flipH="1">
            <a:off x="0" y="6581162"/>
            <a:ext cx="12166693" cy="1619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WorkFlow</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(Define Type)</a:t>
            </a:r>
          </a:p>
        </p:txBody>
      </p:sp>
      <p:pic>
        <p:nvPicPr>
          <p:cNvPr id="5" name="Grafik 4" descr="Ein Bild, das Text, Screenshot, Webseite, Software enthält.&#10;&#10;Automatisch generierte Beschreibung">
            <a:extLst>
              <a:ext uri="{FF2B5EF4-FFF2-40B4-BE49-F238E27FC236}">
                <a16:creationId xmlns:a16="http://schemas.microsoft.com/office/drawing/2014/main" id="{7A455E65-F6CE-819A-D92F-E76122C4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908720"/>
            <a:ext cx="9805451" cy="5297508"/>
          </a:xfrm>
          <a:prstGeom prst="rect">
            <a:avLst/>
          </a:prstGeom>
        </p:spPr>
      </p:pic>
      <p:sp>
        <p:nvSpPr>
          <p:cNvPr id="6" name="Oval 2">
            <a:extLst>
              <a:ext uri="{FF2B5EF4-FFF2-40B4-BE49-F238E27FC236}">
                <a16:creationId xmlns:a16="http://schemas.microsoft.com/office/drawing/2014/main" id="{F8428CD6-8254-815F-2AA1-1271834F97A7}"/>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021228E2-2375-EF72-5DC8-691240F570A5}"/>
              </a:ext>
            </a:extLst>
          </p:cNvPr>
          <p:cNvSpPr txBox="1"/>
          <p:nvPr/>
        </p:nvSpPr>
        <p:spPr>
          <a:xfrm>
            <a:off x="366711" y="6421285"/>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15</a:t>
            </a:r>
          </a:p>
        </p:txBody>
      </p:sp>
    </p:spTree>
    <p:extLst>
      <p:ext uri="{BB962C8B-B14F-4D97-AF65-F5344CB8AC3E}">
        <p14:creationId xmlns:p14="http://schemas.microsoft.com/office/powerpoint/2010/main" val="375991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C189F7-4794-49F8-BDED-911B2C5DD568}"/>
              </a:ext>
            </a:extLst>
          </p:cNvPr>
          <p:cNvSpPr/>
          <p:nvPr/>
        </p:nvSpPr>
        <p:spPr>
          <a:xfrm>
            <a:off x="0" y="0"/>
            <a:ext cx="12188825" cy="6858000"/>
          </a:xfrm>
          <a:prstGeom prst="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id="{5C92A7EE-F958-45D7-B6CD-34B3E91E980A}"/>
              </a:ext>
            </a:extLst>
          </p:cNvPr>
          <p:cNvSpPr/>
          <p:nvPr/>
        </p:nvSpPr>
        <p:spPr>
          <a:xfrm>
            <a:off x="0" y="4725144"/>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3626B79A-C8FF-4CAB-9008-C8B6A177C3D6}"/>
              </a:ext>
            </a:extLst>
          </p:cNvPr>
          <p:cNvSpPr txBox="1"/>
          <p:nvPr/>
        </p:nvSpPr>
        <p:spPr>
          <a:xfrm>
            <a:off x="261764" y="985720"/>
            <a:ext cx="11521280" cy="2585323"/>
          </a:xfrm>
          <a:prstGeom prst="rect">
            <a:avLst/>
          </a:prstGeom>
          <a:noFill/>
        </p:spPr>
        <p:txBody>
          <a:bodyPr wrap="square" rtlCol="0">
            <a:spAutoFit/>
          </a:bodyPr>
          <a:lstStyle/>
          <a:p>
            <a:pPr algn="ctr"/>
            <a:r>
              <a:rPr lang="en-US" sz="5400" b="0" i="0" dirty="0">
                <a:solidFill>
                  <a:schemeClr val="bg1"/>
                </a:solidFill>
                <a:effectLst/>
                <a:latin typeface="Arial" panose="020B0604020202020204" pitchFamily="34" charset="0"/>
              </a:rPr>
              <a:t>Semantic Smart Contracts and Their</a:t>
            </a:r>
            <a:br>
              <a:rPr lang="en-US" sz="5400" dirty="0">
                <a:solidFill>
                  <a:schemeClr val="bg1"/>
                </a:solidFill>
              </a:rPr>
            </a:br>
            <a:r>
              <a:rPr lang="en-US" sz="5400" b="0" i="0" dirty="0">
                <a:solidFill>
                  <a:schemeClr val="bg1"/>
                </a:solidFill>
                <a:effectLst/>
                <a:latin typeface="Arial" panose="020B0604020202020204" pitchFamily="34" charset="0"/>
              </a:rPr>
              <a:t>Integration With Semantic Data Licensing</a:t>
            </a:r>
            <a:endParaRPr lang="en-IN"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CB59C861-F374-49A1-89A7-D2E6D0C7A8F6}"/>
              </a:ext>
            </a:extLst>
          </p:cNvPr>
          <p:cNvSpPr>
            <a:spLocks noGrp="1"/>
          </p:cNvSpPr>
          <p:nvPr>
            <p:ph type="title"/>
          </p:nvPr>
        </p:nvSpPr>
        <p:spPr/>
        <p:txBody>
          <a:bodyPr/>
          <a:lstStyle/>
          <a:p>
            <a:pPr algn="ctr"/>
            <a:br>
              <a:rPr lang="en-IN"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AE4B62A7-BEF7-4B0F-AD2E-884303F981BA}"/>
              </a:ext>
            </a:extLst>
          </p:cNvPr>
          <p:cNvSpPr/>
          <p:nvPr/>
        </p:nvSpPr>
        <p:spPr>
          <a:xfrm>
            <a:off x="2007987" y="5742948"/>
            <a:ext cx="1974175"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Zahra Jafari</a:t>
            </a:r>
            <a:endParaRPr lang="en-IN" sz="1600" b="1" dirty="0">
              <a:solidFill>
                <a:schemeClr val="bg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1FDCFE1-AD06-45D7-BCD7-5635EC7A3B65}"/>
              </a:ext>
            </a:extLst>
          </p:cNvPr>
          <p:cNvCxnSpPr/>
          <p:nvPr/>
        </p:nvCxnSpPr>
        <p:spPr>
          <a:xfrm>
            <a:off x="4268568"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D6D830F-12E2-43F4-AFD6-545FBC511D83}"/>
              </a:ext>
            </a:extLst>
          </p:cNvPr>
          <p:cNvSpPr/>
          <p:nvPr/>
        </p:nvSpPr>
        <p:spPr>
          <a:xfrm>
            <a:off x="4554974" y="5742948"/>
            <a:ext cx="2526525"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Master Informatic</a:t>
            </a:r>
            <a:endParaRPr lang="en-IN" sz="1600" b="1" dirty="0">
              <a:solidFill>
                <a:schemeClr val="bg1"/>
              </a:solidFill>
              <a:latin typeface="Arial" panose="020B0604020202020204"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2715E492-F235-4F8B-9139-A0AEA45243B4}"/>
              </a:ext>
            </a:extLst>
          </p:cNvPr>
          <p:cNvCxnSpPr/>
          <p:nvPr/>
        </p:nvCxnSpPr>
        <p:spPr>
          <a:xfrm>
            <a:off x="7367905"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EC7B841-8F32-43B2-A585-635F99DE4FC2}"/>
              </a:ext>
            </a:extLst>
          </p:cNvPr>
          <p:cNvSpPr/>
          <p:nvPr/>
        </p:nvSpPr>
        <p:spPr>
          <a:xfrm>
            <a:off x="7654312" y="5742948"/>
            <a:ext cx="3984716"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Supervisor: </a:t>
            </a:r>
            <a:r>
              <a:rPr lang="nn-NO" sz="1400" b="1" i="0" dirty="0">
                <a:solidFill>
                  <a:schemeClr val="bg1"/>
                </a:solidFill>
                <a:effectLst/>
                <a:latin typeface="Arial" panose="020B0604020202020204" pitchFamily="34" charset="0"/>
              </a:rPr>
              <a:t>Priv.-Doz. Dr. Anna Fense</a:t>
            </a:r>
            <a:endParaRPr lang="en-I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57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4E299D99-5F10-7ABE-E01E-E2082F104610}"/>
              </a:ext>
            </a:extLst>
          </p:cNvPr>
          <p:cNvSpPr/>
          <p:nvPr/>
        </p:nvSpPr>
        <p:spPr>
          <a:xfrm>
            <a:off x="0" y="0"/>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52">
            <a:extLst>
              <a:ext uri="{FF2B5EF4-FFF2-40B4-BE49-F238E27FC236}">
                <a16:creationId xmlns:a16="http://schemas.microsoft.com/office/drawing/2014/main" id="{44E842C5-3E69-B757-C65D-6AD6119367EE}"/>
              </a:ext>
            </a:extLst>
          </p:cNvPr>
          <p:cNvCxnSpPr>
            <a:cxnSpLocks/>
          </p:cNvCxnSpPr>
          <p:nvPr/>
        </p:nvCxnSpPr>
        <p:spPr>
          <a:xfrm flipH="1">
            <a:off x="-26268" y="658116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2">
            <a:extLst>
              <a:ext uri="{FF2B5EF4-FFF2-40B4-BE49-F238E27FC236}">
                <a16:creationId xmlns:a16="http://schemas.microsoft.com/office/drawing/2014/main" id="{02DB65F5-39B3-6FCE-5A0D-AC0C65B60B2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(Define File)</a:t>
            </a:r>
          </a:p>
        </p:txBody>
      </p:sp>
      <p:pic>
        <p:nvPicPr>
          <p:cNvPr id="15" name="Grafik 14" descr="Ein Bild, das Text, Screenshot, Schrift, Zahl enthält.&#10;&#10;Automatisch generierte Beschreibung">
            <a:extLst>
              <a:ext uri="{FF2B5EF4-FFF2-40B4-BE49-F238E27FC236}">
                <a16:creationId xmlns:a16="http://schemas.microsoft.com/office/drawing/2014/main" id="{14259D3C-A171-94F1-1CC9-5745D3121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93" y="973113"/>
            <a:ext cx="10657184" cy="5589832"/>
          </a:xfrm>
          <a:prstGeom prst="rect">
            <a:avLst/>
          </a:prstGeom>
        </p:spPr>
      </p:pic>
      <p:sp>
        <p:nvSpPr>
          <p:cNvPr id="16" name="Oval 2">
            <a:extLst>
              <a:ext uri="{FF2B5EF4-FFF2-40B4-BE49-F238E27FC236}">
                <a16:creationId xmlns:a16="http://schemas.microsoft.com/office/drawing/2014/main" id="{69D0D890-D9AD-E1FB-94B5-857B3E4E1BE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4">
            <a:extLst>
              <a:ext uri="{FF2B5EF4-FFF2-40B4-BE49-F238E27FC236}">
                <a16:creationId xmlns:a16="http://schemas.microsoft.com/office/drawing/2014/main" id="{B8352648-A561-2EC0-AFBD-C85CE85D4563}"/>
              </a:ext>
            </a:extLst>
          </p:cNvPr>
          <p:cNvSpPr txBox="1"/>
          <p:nvPr/>
        </p:nvSpPr>
        <p:spPr>
          <a:xfrm>
            <a:off x="366711" y="6403246"/>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16</a:t>
            </a:r>
          </a:p>
        </p:txBody>
      </p:sp>
    </p:spTree>
    <p:extLst>
      <p:ext uri="{BB962C8B-B14F-4D97-AF65-F5344CB8AC3E}">
        <p14:creationId xmlns:p14="http://schemas.microsoft.com/office/powerpoint/2010/main" val="38327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529DFC50-C24C-8B3E-15A8-5017D582E15A}"/>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(Check Data)</a:t>
            </a:r>
          </a:p>
        </p:txBody>
      </p:sp>
      <p:pic>
        <p:nvPicPr>
          <p:cNvPr id="5" name="Grafik 4" descr="Ein Bild, das Text, Screenshot, Schrift, Zahl enthält.&#10;&#10;Automatisch generierte Beschreibung">
            <a:extLst>
              <a:ext uri="{FF2B5EF4-FFF2-40B4-BE49-F238E27FC236}">
                <a16:creationId xmlns:a16="http://schemas.microsoft.com/office/drawing/2014/main" id="{F2CA0081-EC94-5B51-C97A-A3D27599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17" y="855346"/>
            <a:ext cx="10410210" cy="5519086"/>
          </a:xfrm>
          <a:prstGeom prst="rect">
            <a:avLst/>
          </a:prstGeom>
        </p:spPr>
      </p:pic>
      <p:sp>
        <p:nvSpPr>
          <p:cNvPr id="6" name="Oval 2">
            <a:extLst>
              <a:ext uri="{FF2B5EF4-FFF2-40B4-BE49-F238E27FC236}">
                <a16:creationId xmlns:a16="http://schemas.microsoft.com/office/drawing/2014/main" id="{C86F03D0-707C-7189-C0AD-99F0388BDFB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33751F87-BE6C-CC5A-AF5C-228D7D8756AD}"/>
              </a:ext>
            </a:extLst>
          </p:cNvPr>
          <p:cNvSpPr txBox="1"/>
          <p:nvPr/>
        </p:nvSpPr>
        <p:spPr>
          <a:xfrm>
            <a:off x="366711" y="640958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17</a:t>
            </a:r>
          </a:p>
        </p:txBody>
      </p:sp>
    </p:spTree>
    <p:extLst>
      <p:ext uri="{BB962C8B-B14F-4D97-AF65-F5344CB8AC3E}">
        <p14:creationId xmlns:p14="http://schemas.microsoft.com/office/powerpoint/2010/main" val="211834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14AFF423-A892-B7EF-E1D0-412B0E46E1D2}"/>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(Check Data)</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Chart 4">
            <a:extLst>
              <a:ext uri="{FF2B5EF4-FFF2-40B4-BE49-F238E27FC236}">
                <a16:creationId xmlns:a16="http://schemas.microsoft.com/office/drawing/2014/main" id="{CB328BD3-4C84-47E4-B370-0DF3A521658A}"/>
              </a:ext>
            </a:extLst>
          </p:cNvPr>
          <p:cNvGraphicFramePr/>
          <p:nvPr>
            <p:extLst>
              <p:ext uri="{D42A27DB-BD31-4B8C-83A1-F6EECF244321}">
                <p14:modId xmlns:p14="http://schemas.microsoft.com/office/powerpoint/2010/main" val="2224453521"/>
              </p:ext>
            </p:extLst>
          </p:nvPr>
        </p:nvGraphicFramePr>
        <p:xfrm>
          <a:off x="1197868" y="1196752"/>
          <a:ext cx="9793088" cy="3860756"/>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5A92EC6B-AF26-165B-A00C-9B8809CAB28E}"/>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4">
            <a:extLst>
              <a:ext uri="{FF2B5EF4-FFF2-40B4-BE49-F238E27FC236}">
                <a16:creationId xmlns:a16="http://schemas.microsoft.com/office/drawing/2014/main" id="{B5958199-1B1A-54B4-498E-6E32BBD712DE}"/>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18</a:t>
            </a:r>
          </a:p>
        </p:txBody>
      </p:sp>
    </p:spTree>
    <p:extLst>
      <p:ext uri="{BB962C8B-B14F-4D97-AF65-F5344CB8AC3E}">
        <p14:creationId xmlns:p14="http://schemas.microsoft.com/office/powerpoint/2010/main" val="289400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26FE3795-CFA9-913D-C9C7-2558832D3681}"/>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397346" y="266386"/>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 Information)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chrift, Zahl enthält.&#10;&#10;Automatisch generierte Beschreibung">
            <a:extLst>
              <a:ext uri="{FF2B5EF4-FFF2-40B4-BE49-F238E27FC236}">
                <a16:creationId xmlns:a16="http://schemas.microsoft.com/office/drawing/2014/main" id="{11B8D368-5E14-B81F-6816-7CAA36E29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74" y="908720"/>
            <a:ext cx="10021475" cy="5557985"/>
          </a:xfrm>
          <a:prstGeom prst="rect">
            <a:avLst/>
          </a:prstGeom>
        </p:spPr>
      </p:pic>
      <p:sp>
        <p:nvSpPr>
          <p:cNvPr id="5" name="Oval 2">
            <a:extLst>
              <a:ext uri="{FF2B5EF4-FFF2-40B4-BE49-F238E27FC236}">
                <a16:creationId xmlns:a16="http://schemas.microsoft.com/office/drawing/2014/main" id="{2D84CD7C-4E80-B321-BE97-A0DC8E77F3B1}"/>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158B184B-0596-BE99-A5FF-F39733ABC7F4}"/>
              </a:ext>
            </a:extLst>
          </p:cNvPr>
          <p:cNvSpPr txBox="1"/>
          <p:nvPr/>
        </p:nvSpPr>
        <p:spPr>
          <a:xfrm>
            <a:off x="360808" y="639430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a:t>
            </a:r>
          </a:p>
        </p:txBody>
      </p:sp>
    </p:spTree>
    <p:extLst>
      <p:ext uri="{BB962C8B-B14F-4D97-AF65-F5344CB8AC3E}">
        <p14:creationId xmlns:p14="http://schemas.microsoft.com/office/powerpoint/2010/main" val="28404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DF0897C2-2BCC-072A-A8D2-F08503B4946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405780" y="266543"/>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(Licensing Data)</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oftware, Computersymbol enthält.&#10;&#10;Automatisch generierte Beschreibung">
            <a:extLst>
              <a:ext uri="{FF2B5EF4-FFF2-40B4-BE49-F238E27FC236}">
                <a16:creationId xmlns:a16="http://schemas.microsoft.com/office/drawing/2014/main" id="{3709B513-8B48-FBBE-6210-7B74A51A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76" y="1124744"/>
            <a:ext cx="9157928" cy="5370768"/>
          </a:xfrm>
          <a:prstGeom prst="rect">
            <a:avLst/>
          </a:prstGeom>
        </p:spPr>
      </p:pic>
      <p:sp>
        <p:nvSpPr>
          <p:cNvPr id="5" name="Oval 2">
            <a:extLst>
              <a:ext uri="{FF2B5EF4-FFF2-40B4-BE49-F238E27FC236}">
                <a16:creationId xmlns:a16="http://schemas.microsoft.com/office/drawing/2014/main" id="{D2A7B263-71C3-AE39-4309-83DB4C1AFBB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6C200D05-B1A3-F155-BE62-BECCAC41D1E0}"/>
              </a:ext>
            </a:extLst>
          </p:cNvPr>
          <p:cNvSpPr txBox="1"/>
          <p:nvPr/>
        </p:nvSpPr>
        <p:spPr>
          <a:xfrm>
            <a:off x="366711" y="6418364"/>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a:t>
            </a:r>
          </a:p>
        </p:txBody>
      </p:sp>
    </p:spTree>
    <p:extLst>
      <p:ext uri="{BB962C8B-B14F-4D97-AF65-F5344CB8AC3E}">
        <p14:creationId xmlns:p14="http://schemas.microsoft.com/office/powerpoint/2010/main" val="271396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0F06C9FB-93F6-3087-924E-C6BE07DE8980}"/>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p>
        </p:txBody>
      </p:sp>
      <p:pic>
        <p:nvPicPr>
          <p:cNvPr id="4" name="Grafik 3" descr="Ein Bild, das Text, Screenshot, Zahl, Schrift enthält.&#10;&#10;Automatisch generierte Beschreibung">
            <a:extLst>
              <a:ext uri="{FF2B5EF4-FFF2-40B4-BE49-F238E27FC236}">
                <a16:creationId xmlns:a16="http://schemas.microsoft.com/office/drawing/2014/main" id="{4326F100-6631-4439-D2C4-81C5B1C6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27" y="908720"/>
            <a:ext cx="11600541" cy="5309830"/>
          </a:xfrm>
          <a:prstGeom prst="rect">
            <a:avLst/>
          </a:prstGeom>
        </p:spPr>
      </p:pic>
      <p:sp>
        <p:nvSpPr>
          <p:cNvPr id="6" name="Oval 2">
            <a:extLst>
              <a:ext uri="{FF2B5EF4-FFF2-40B4-BE49-F238E27FC236}">
                <a16:creationId xmlns:a16="http://schemas.microsoft.com/office/drawing/2014/main" id="{D437F2B6-532B-BF15-B0A9-35B602259FE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5986A7D7-D977-05BD-AEB8-B454A6F163FE}"/>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21</a:t>
            </a:r>
          </a:p>
        </p:txBody>
      </p:sp>
    </p:spTree>
    <p:extLst>
      <p:ext uri="{BB962C8B-B14F-4D97-AF65-F5344CB8AC3E}">
        <p14:creationId xmlns:p14="http://schemas.microsoft.com/office/powerpoint/2010/main" val="381323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608D1223-3F9C-43C7-D539-F5C0E5BFBBAE}"/>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p>
        </p:txBody>
      </p:sp>
      <p:pic>
        <p:nvPicPr>
          <p:cNvPr id="6" name="Grafik 5" descr="Ein Bild, das Text, Screenshot, Schrift, Zahl enthält.&#10;&#10;Automatisch generierte Beschreibung">
            <a:extLst>
              <a:ext uri="{FF2B5EF4-FFF2-40B4-BE49-F238E27FC236}">
                <a16:creationId xmlns:a16="http://schemas.microsoft.com/office/drawing/2014/main" id="{701DCF9F-54FF-89B9-A277-99ABC379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97" y="985720"/>
            <a:ext cx="11639029" cy="5191145"/>
          </a:xfrm>
          <a:prstGeom prst="rect">
            <a:avLst/>
          </a:prstGeom>
        </p:spPr>
      </p:pic>
      <p:sp>
        <p:nvSpPr>
          <p:cNvPr id="7" name="Oval 2">
            <a:extLst>
              <a:ext uri="{FF2B5EF4-FFF2-40B4-BE49-F238E27FC236}">
                <a16:creationId xmlns:a16="http://schemas.microsoft.com/office/drawing/2014/main" id="{E5411CE3-FDFD-9215-45D3-0F858D5872CA}"/>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4">
            <a:extLst>
              <a:ext uri="{FF2B5EF4-FFF2-40B4-BE49-F238E27FC236}">
                <a16:creationId xmlns:a16="http://schemas.microsoft.com/office/drawing/2014/main" id="{C4B769D3-1B13-13BA-59F2-BAF747E9203F}"/>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22</a:t>
            </a:r>
          </a:p>
        </p:txBody>
      </p:sp>
    </p:spTree>
    <p:extLst>
      <p:ext uri="{BB962C8B-B14F-4D97-AF65-F5344CB8AC3E}">
        <p14:creationId xmlns:p14="http://schemas.microsoft.com/office/powerpoint/2010/main" val="18333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3AE132F9-E38F-2E0E-2D1C-1C1317B44C2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2">
            <a:extLst>
              <a:ext uri="{FF2B5EF4-FFF2-40B4-BE49-F238E27FC236}">
                <a16:creationId xmlns:a16="http://schemas.microsoft.com/office/drawing/2014/main" id="{7965A1D8-B246-A6AB-11DD-FA561DFEA60E}"/>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4C94FCF-D957-418B-B732-151DDA55E2D7}"/>
              </a:ext>
            </a:extLst>
          </p:cNvPr>
          <p:cNvSpPr/>
          <p:nvPr/>
        </p:nvSpPr>
        <p:spPr>
          <a:xfrm>
            <a:off x="0" y="0"/>
            <a:ext cx="12188825" cy="6858000"/>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7BE0F199-197D-4D9F-8A9B-2716FF9BC860}"/>
              </a:ext>
            </a:extLst>
          </p:cNvPr>
          <p:cNvSpPr>
            <a:spLocks noGrp="1"/>
          </p:cNvSpPr>
          <p:nvPr>
            <p:ph type="title"/>
          </p:nvPr>
        </p:nvSpPr>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Conclusions</a:t>
            </a:r>
          </a:p>
        </p:txBody>
      </p:sp>
      <p:sp>
        <p:nvSpPr>
          <p:cNvPr id="20" name="Rectangle 19">
            <a:extLst>
              <a:ext uri="{FF2B5EF4-FFF2-40B4-BE49-F238E27FC236}">
                <a16:creationId xmlns:a16="http://schemas.microsoft.com/office/drawing/2014/main" id="{324BA718-9A54-4156-90B5-F858FE5926B3}"/>
              </a:ext>
            </a:extLst>
          </p:cNvPr>
          <p:cNvSpPr/>
          <p:nvPr/>
        </p:nvSpPr>
        <p:spPr>
          <a:xfrm>
            <a:off x="1552908" y="1628800"/>
            <a:ext cx="9083008" cy="2308324"/>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work contributes to integrating semantic licenses from the DALICC library with smart contracts and some problems that are still open in the literature special when considering the few works that integrate blockchain with semantic web.</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focused on two things as the infrastructure of our work: </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One is the Ethereum Platform which is developed and implemented to keep the system reliable, secure, autonomous, and decentralized.</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second one is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ontology which formalizes the concepts and terms of the Ethereum Blockchain in OWL, describing the Ethereum objects as classes in ontology.</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0B0BCC23-1C7A-4B5B-ACBD-DC972596137F}"/>
              </a:ext>
            </a:extLst>
          </p:cNvPr>
          <p:cNvCxnSpPr/>
          <p:nvPr/>
        </p:nvCxnSpPr>
        <p:spPr>
          <a:xfrm>
            <a:off x="1341884" y="4077072"/>
            <a:ext cx="972108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5BC6DEE-E6F4-485B-9B22-42E2F39652B0}"/>
              </a:ext>
            </a:extLst>
          </p:cNvPr>
          <p:cNvSpPr/>
          <p:nvPr/>
        </p:nvSpPr>
        <p:spPr>
          <a:xfrm>
            <a:off x="1524655" y="4398203"/>
            <a:ext cx="9083008" cy="830997"/>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Therefore, licensing system has been created which keeps the integrity of license information and provided a semantic view of such deployment environment using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ontology concepts.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4">
            <a:extLst>
              <a:ext uri="{FF2B5EF4-FFF2-40B4-BE49-F238E27FC236}">
                <a16:creationId xmlns:a16="http://schemas.microsoft.com/office/drawing/2014/main" id="{A38C9772-DDD0-B11C-0868-0A44A2059AD2}"/>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23</a:t>
            </a:r>
          </a:p>
        </p:txBody>
      </p:sp>
    </p:spTree>
    <p:extLst>
      <p:ext uri="{BB962C8B-B14F-4D97-AF65-F5344CB8AC3E}">
        <p14:creationId xmlns:p14="http://schemas.microsoft.com/office/powerpoint/2010/main" val="68929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DE2CB9-56F6-4865-A48B-9D450DA1927E}"/>
              </a:ext>
            </a:extLst>
          </p:cNvPr>
          <p:cNvSpPr/>
          <p:nvPr/>
        </p:nvSpPr>
        <p:spPr>
          <a:xfrm>
            <a:off x="0" y="0"/>
            <a:ext cx="12188825" cy="6858000"/>
          </a:xfrm>
          <a:prstGeom prst="rect">
            <a:avLst/>
          </a:prstGeom>
          <a:solidFill>
            <a:schemeClr val="accent2">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C9CD966-1F32-47A1-BF92-7085A03FE41C}"/>
              </a:ext>
            </a:extLst>
          </p:cNvPr>
          <p:cNvSpPr txBox="1"/>
          <p:nvPr/>
        </p:nvSpPr>
        <p:spPr>
          <a:xfrm>
            <a:off x="5014292" y="3068960"/>
            <a:ext cx="3888432" cy="646331"/>
          </a:xfrm>
          <a:prstGeom prst="rect">
            <a:avLst/>
          </a:prstGeom>
          <a:noFill/>
        </p:spPr>
        <p:txBody>
          <a:bodyPr wrap="square" rtlCol="0">
            <a:spAutoFit/>
          </a:bodyPr>
          <a:lstStyle/>
          <a:p>
            <a:r>
              <a:rPr lang="en-IN"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p>
        </p:txBody>
      </p:sp>
      <p:sp>
        <p:nvSpPr>
          <p:cNvPr id="17" name="Rectangle 16">
            <a:extLst>
              <a:ext uri="{FF2B5EF4-FFF2-40B4-BE49-F238E27FC236}">
                <a16:creationId xmlns:a16="http://schemas.microsoft.com/office/drawing/2014/main" id="{BEE21455-5628-40A6-B78A-0B5A4B03605B}"/>
              </a:ext>
            </a:extLst>
          </p:cNvPr>
          <p:cNvSpPr/>
          <p:nvPr/>
        </p:nvSpPr>
        <p:spPr>
          <a:xfrm>
            <a:off x="7053266" y="5381276"/>
            <a:ext cx="4009698" cy="338554"/>
          </a:xfrm>
          <a:prstGeom prst="rect">
            <a:avLst/>
          </a:prstGeom>
        </p:spPr>
        <p:txBody>
          <a:bodyPr wrap="square">
            <a:spAutoFit/>
          </a:bodyPr>
          <a:lstStyle/>
          <a:p>
            <a:pPr fontAlgn="base"/>
            <a:endParaRPr lang="en-IN"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72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Thesis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Presentation Outline</a:t>
            </a:r>
          </a:p>
        </p:txBody>
      </p:sp>
      <p:sp>
        <p:nvSpPr>
          <p:cNvPr id="18" name="Rectangle 17">
            <a:extLst>
              <a:ext uri="{FF2B5EF4-FFF2-40B4-BE49-F238E27FC236}">
                <a16:creationId xmlns:a16="http://schemas.microsoft.com/office/drawing/2014/main" id="{791A42CF-CD10-40D9-B555-5B877D61C30E}"/>
              </a:ext>
            </a:extLst>
          </p:cNvPr>
          <p:cNvSpPr/>
          <p:nvPr/>
        </p:nvSpPr>
        <p:spPr>
          <a:xfrm>
            <a:off x="1077011" y="134207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419D05E-C159-4D18-950C-8DB21A95A3FF}"/>
              </a:ext>
            </a:extLst>
          </p:cNvPr>
          <p:cNvSpPr/>
          <p:nvPr/>
        </p:nvSpPr>
        <p:spPr>
          <a:xfrm>
            <a:off x="1077011" y="191307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B483CB1-9355-4994-AC33-E70D3AB49F71}"/>
              </a:ext>
            </a:extLst>
          </p:cNvPr>
          <p:cNvSpPr/>
          <p:nvPr/>
        </p:nvSpPr>
        <p:spPr>
          <a:xfrm>
            <a:off x="1077011" y="24840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7C3C6A6-012F-499B-99E2-4CB11EA0E8CC}"/>
              </a:ext>
            </a:extLst>
          </p:cNvPr>
          <p:cNvSpPr/>
          <p:nvPr/>
        </p:nvSpPr>
        <p:spPr>
          <a:xfrm>
            <a:off x="1077011" y="30550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35DE87D-0D17-4702-8827-1F859F8C5724}"/>
              </a:ext>
            </a:extLst>
          </p:cNvPr>
          <p:cNvSpPr/>
          <p:nvPr/>
        </p:nvSpPr>
        <p:spPr>
          <a:xfrm>
            <a:off x="1077011" y="3626081"/>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9AAA62D-11DB-4A82-8736-C8B2029AC197}"/>
              </a:ext>
            </a:extLst>
          </p:cNvPr>
          <p:cNvSpPr/>
          <p:nvPr/>
        </p:nvSpPr>
        <p:spPr>
          <a:xfrm>
            <a:off x="1077011" y="419708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D4E2FD02-4040-4334-B7F5-7188C52015A7}"/>
              </a:ext>
            </a:extLst>
          </p:cNvPr>
          <p:cNvSpPr/>
          <p:nvPr/>
        </p:nvSpPr>
        <p:spPr>
          <a:xfrm>
            <a:off x="1077011" y="476808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1BBBB88-A6BA-4299-9F50-26D6FC215426}"/>
              </a:ext>
            </a:extLst>
          </p:cNvPr>
          <p:cNvSpPr/>
          <p:nvPr/>
        </p:nvSpPr>
        <p:spPr>
          <a:xfrm>
            <a:off x="1077011" y="533908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CCCFA54-670D-4F47-8280-5B6153FEC9C5}"/>
              </a:ext>
            </a:extLst>
          </p:cNvPr>
          <p:cNvSpPr/>
          <p:nvPr/>
        </p:nvSpPr>
        <p:spPr>
          <a:xfrm>
            <a:off x="1077011" y="591009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C6B0FBD-8B20-4A04-8F67-A8F9456E3D48}"/>
              </a:ext>
            </a:extLst>
          </p:cNvPr>
          <p:cNvSpPr/>
          <p:nvPr/>
        </p:nvSpPr>
        <p:spPr>
          <a:xfrm>
            <a:off x="1427725" y="12255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Blockchain &amp; Ethereum</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042835" y="16256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51C02E-B7CD-4960-A431-6DA7A66A9936}"/>
              </a:ext>
            </a:extLst>
          </p:cNvPr>
          <p:cNvSpPr/>
          <p:nvPr/>
        </p:nvSpPr>
        <p:spPr>
          <a:xfrm>
            <a:off x="1427725" y="18046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Consensus algorithms</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042835" y="22047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5D9A390-F971-4409-8CC4-DB2FCCE79FB1}"/>
              </a:ext>
            </a:extLst>
          </p:cNvPr>
          <p:cNvSpPr/>
          <p:nvPr/>
        </p:nvSpPr>
        <p:spPr>
          <a:xfrm>
            <a:off x="1427725" y="238378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Smart contract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8DCB4947-C35A-42EF-9D17-A81F25B0226C}"/>
              </a:ext>
            </a:extLst>
          </p:cNvPr>
          <p:cNvCxnSpPr>
            <a:cxnSpLocks/>
          </p:cNvCxnSpPr>
          <p:nvPr/>
        </p:nvCxnSpPr>
        <p:spPr>
          <a:xfrm>
            <a:off x="1042835" y="27838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6600D72-5998-42A6-BFB2-03DC0B2EEA3E}"/>
              </a:ext>
            </a:extLst>
          </p:cNvPr>
          <p:cNvSpPr/>
          <p:nvPr/>
        </p:nvSpPr>
        <p:spPr>
          <a:xfrm>
            <a:off x="1427725" y="296290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 of semantic web on blockchain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042835" y="33630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966B7EB-7D00-406E-9DA3-3DE33BFFA4C2}"/>
              </a:ext>
            </a:extLst>
          </p:cNvPr>
          <p:cNvSpPr/>
          <p:nvPr/>
        </p:nvSpPr>
        <p:spPr>
          <a:xfrm>
            <a:off x="1427725" y="3542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Four rules in Linked data</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C934A06B-2877-4D7B-8555-65C8BB86E4E4}"/>
              </a:ext>
            </a:extLst>
          </p:cNvPr>
          <p:cNvCxnSpPr>
            <a:cxnSpLocks/>
          </p:cNvCxnSpPr>
          <p:nvPr/>
        </p:nvCxnSpPr>
        <p:spPr>
          <a:xfrm>
            <a:off x="1042835" y="3942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529C805-1150-4889-9DC9-B3B1AB28DC6F}"/>
              </a:ext>
            </a:extLst>
          </p:cNvPr>
          <p:cNvSpPr/>
          <p:nvPr/>
        </p:nvSpPr>
        <p:spPr>
          <a:xfrm>
            <a:off x="1427725" y="4121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DALICC</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4AC0BC0-09E6-4BBE-B72F-DF871F43EC5F}"/>
              </a:ext>
            </a:extLst>
          </p:cNvPr>
          <p:cNvCxnSpPr>
            <a:cxnSpLocks/>
          </p:cNvCxnSpPr>
          <p:nvPr/>
        </p:nvCxnSpPr>
        <p:spPr>
          <a:xfrm>
            <a:off x="1042835" y="4521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663235-A7E9-495B-AF3E-E59869128B19}"/>
              </a:ext>
            </a:extLst>
          </p:cNvPr>
          <p:cNvSpPr/>
          <p:nvPr/>
        </p:nvSpPr>
        <p:spPr>
          <a:xfrm>
            <a:off x="1427725" y="4685024"/>
            <a:ext cx="7622826" cy="369332"/>
          </a:xfrm>
          <a:prstGeom prst="rect">
            <a:avLst/>
          </a:prstGeom>
        </p:spPr>
        <p:txBody>
          <a:bodyPr wrap="square">
            <a:spAutoFit/>
          </a:bodyPr>
          <a:lstStyle/>
          <a:p>
            <a:pPr fontAlgn="base"/>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DApp</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2B3BD117-4B15-47B6-95FE-9484418AC7B7}"/>
              </a:ext>
            </a:extLst>
          </p:cNvPr>
          <p:cNvCxnSpPr>
            <a:cxnSpLocks/>
          </p:cNvCxnSpPr>
          <p:nvPr/>
        </p:nvCxnSpPr>
        <p:spPr>
          <a:xfrm>
            <a:off x="1042835" y="5085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17870B-86B0-4426-A0A4-047D0536CA78}"/>
              </a:ext>
            </a:extLst>
          </p:cNvPr>
          <p:cNvSpPr/>
          <p:nvPr/>
        </p:nvSpPr>
        <p:spPr>
          <a:xfrm>
            <a:off x="1427725" y="5264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Technology usage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B213496-05F3-4B7F-A014-538E1BE3A5F2}"/>
              </a:ext>
            </a:extLst>
          </p:cNvPr>
          <p:cNvCxnSpPr>
            <a:cxnSpLocks/>
          </p:cNvCxnSpPr>
          <p:nvPr/>
        </p:nvCxnSpPr>
        <p:spPr>
          <a:xfrm>
            <a:off x="1042835" y="5664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AE0529-F7D2-4A97-A406-60A8C0299408}"/>
              </a:ext>
            </a:extLst>
          </p:cNvPr>
          <p:cNvSpPr/>
          <p:nvPr/>
        </p:nvSpPr>
        <p:spPr>
          <a:xfrm>
            <a:off x="1427725" y="58432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Project architecture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825AD00-9401-4525-9190-3E23D10A3188}"/>
              </a:ext>
            </a:extLst>
          </p:cNvPr>
          <p:cNvCxnSpPr>
            <a:cxnSpLocks/>
          </p:cNvCxnSpPr>
          <p:nvPr/>
        </p:nvCxnSpPr>
        <p:spPr>
          <a:xfrm>
            <a:off x="1042835" y="62433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0138903-A166-4705-80C1-5DE49FAAD99D}"/>
              </a:ext>
            </a:extLst>
          </p:cNvPr>
          <p:cNvSpPr/>
          <p:nvPr/>
        </p:nvSpPr>
        <p:spPr>
          <a:xfrm>
            <a:off x="10602592" y="12255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01</a:t>
            </a:r>
            <a:endParaRPr lang="en-IN" sz="2000" b="1" dirty="0">
              <a:solidFill>
                <a:schemeClr val="accent4"/>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3423C60E-AEDF-4CA2-966C-0239EE683DB4}"/>
              </a:ext>
            </a:extLst>
          </p:cNvPr>
          <p:cNvSpPr/>
          <p:nvPr/>
        </p:nvSpPr>
        <p:spPr>
          <a:xfrm>
            <a:off x="10602592" y="18046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02</a:t>
            </a:r>
            <a:endParaRPr lang="en-IN" sz="2000" b="1" dirty="0">
              <a:solidFill>
                <a:schemeClr val="accent4"/>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BB2B97F-2885-475E-ADCC-F1BE12FFCB4F}"/>
              </a:ext>
            </a:extLst>
          </p:cNvPr>
          <p:cNvSpPr/>
          <p:nvPr/>
        </p:nvSpPr>
        <p:spPr>
          <a:xfrm>
            <a:off x="10602592" y="238378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03</a:t>
            </a:r>
            <a:endParaRPr lang="en-IN" sz="2000" b="1" dirty="0">
              <a:solidFill>
                <a:schemeClr val="accent4"/>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93D7FD8-0266-44E1-B47A-7C7190A26AC8}"/>
              </a:ext>
            </a:extLst>
          </p:cNvPr>
          <p:cNvSpPr/>
          <p:nvPr/>
        </p:nvSpPr>
        <p:spPr>
          <a:xfrm>
            <a:off x="10602592" y="296290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04</a:t>
            </a:r>
            <a:endParaRPr lang="en-IN" sz="2000" b="1" dirty="0">
              <a:solidFill>
                <a:schemeClr val="accent4"/>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0A2888F3-9857-43B0-8973-61B09A0086DF}"/>
              </a:ext>
            </a:extLst>
          </p:cNvPr>
          <p:cNvSpPr/>
          <p:nvPr/>
        </p:nvSpPr>
        <p:spPr>
          <a:xfrm>
            <a:off x="10602592" y="3542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05</a:t>
            </a:r>
            <a:endParaRPr lang="en-IN" sz="2000" b="1" dirty="0">
              <a:solidFill>
                <a:schemeClr val="accent4"/>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844FF8F-C6E1-4D28-A8BC-E55086D031D3}"/>
              </a:ext>
            </a:extLst>
          </p:cNvPr>
          <p:cNvSpPr/>
          <p:nvPr/>
        </p:nvSpPr>
        <p:spPr>
          <a:xfrm>
            <a:off x="10602592" y="4121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06</a:t>
            </a:r>
            <a:endParaRPr lang="en-IN" sz="2000" b="1" dirty="0">
              <a:solidFill>
                <a:schemeClr val="accent4"/>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19CC2A5D-0E10-43B2-B2B8-EC1713D9EAE7}"/>
              </a:ext>
            </a:extLst>
          </p:cNvPr>
          <p:cNvSpPr/>
          <p:nvPr/>
        </p:nvSpPr>
        <p:spPr>
          <a:xfrm>
            <a:off x="10602592" y="4685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07</a:t>
            </a:r>
            <a:endParaRPr lang="en-IN" sz="2000" b="1" dirty="0">
              <a:solidFill>
                <a:schemeClr val="accent4"/>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ADC47A20-9CB3-4ADF-B79F-D4A30B0F78C9}"/>
              </a:ext>
            </a:extLst>
          </p:cNvPr>
          <p:cNvSpPr/>
          <p:nvPr/>
        </p:nvSpPr>
        <p:spPr>
          <a:xfrm>
            <a:off x="10602592" y="5264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08</a:t>
            </a:r>
            <a:endParaRPr lang="en-IN" sz="2000" b="1" dirty="0">
              <a:solidFill>
                <a:schemeClr val="accent4"/>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F8570C41-78A0-4623-B731-E9182585B270}"/>
              </a:ext>
            </a:extLst>
          </p:cNvPr>
          <p:cNvSpPr/>
          <p:nvPr/>
        </p:nvSpPr>
        <p:spPr>
          <a:xfrm>
            <a:off x="10602592" y="58432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09</a:t>
            </a:r>
            <a:endParaRPr lang="en-IN" sz="2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180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Thesis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Presentation Outline</a:t>
            </a:r>
          </a:p>
        </p:txBody>
      </p:sp>
      <p:sp>
        <p:nvSpPr>
          <p:cNvPr id="18" name="Rectangle 17">
            <a:extLst>
              <a:ext uri="{FF2B5EF4-FFF2-40B4-BE49-F238E27FC236}">
                <a16:creationId xmlns:a16="http://schemas.microsoft.com/office/drawing/2014/main" id="{791A42CF-CD10-40D9-B555-5B877D61C30E}"/>
              </a:ext>
            </a:extLst>
          </p:cNvPr>
          <p:cNvSpPr/>
          <p:nvPr/>
        </p:nvSpPr>
        <p:spPr>
          <a:xfrm>
            <a:off x="1077011" y="134207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419D05E-C159-4D18-950C-8DB21A95A3FF}"/>
              </a:ext>
            </a:extLst>
          </p:cNvPr>
          <p:cNvSpPr/>
          <p:nvPr/>
        </p:nvSpPr>
        <p:spPr>
          <a:xfrm>
            <a:off x="1077011" y="191307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B483CB1-9355-4994-AC33-E70D3AB49F71}"/>
              </a:ext>
            </a:extLst>
          </p:cNvPr>
          <p:cNvSpPr/>
          <p:nvPr/>
        </p:nvSpPr>
        <p:spPr>
          <a:xfrm>
            <a:off x="1077011" y="24840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7C3C6A6-012F-499B-99E2-4CB11EA0E8CC}"/>
              </a:ext>
            </a:extLst>
          </p:cNvPr>
          <p:cNvSpPr/>
          <p:nvPr/>
        </p:nvSpPr>
        <p:spPr>
          <a:xfrm>
            <a:off x="1077011" y="30550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35DE87D-0D17-4702-8827-1F859F8C5724}"/>
              </a:ext>
            </a:extLst>
          </p:cNvPr>
          <p:cNvSpPr/>
          <p:nvPr/>
        </p:nvSpPr>
        <p:spPr>
          <a:xfrm>
            <a:off x="1077011" y="3626081"/>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9AAA62D-11DB-4A82-8736-C8B2029AC197}"/>
              </a:ext>
            </a:extLst>
          </p:cNvPr>
          <p:cNvSpPr/>
          <p:nvPr/>
        </p:nvSpPr>
        <p:spPr>
          <a:xfrm>
            <a:off x="1077011" y="419708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D4E2FD02-4040-4334-B7F5-7188C52015A7}"/>
              </a:ext>
            </a:extLst>
          </p:cNvPr>
          <p:cNvSpPr/>
          <p:nvPr/>
        </p:nvSpPr>
        <p:spPr>
          <a:xfrm>
            <a:off x="1077011" y="476808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1BBBB88-A6BA-4299-9F50-26D6FC215426}"/>
              </a:ext>
            </a:extLst>
          </p:cNvPr>
          <p:cNvSpPr/>
          <p:nvPr/>
        </p:nvSpPr>
        <p:spPr>
          <a:xfrm>
            <a:off x="1077011" y="533908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CCCFA54-670D-4F47-8280-5B6153FEC9C5}"/>
              </a:ext>
            </a:extLst>
          </p:cNvPr>
          <p:cNvSpPr/>
          <p:nvPr/>
        </p:nvSpPr>
        <p:spPr>
          <a:xfrm>
            <a:off x="1077011" y="591009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C6B0FBD-8B20-4A04-8F67-A8F9456E3D48}"/>
              </a:ext>
            </a:extLst>
          </p:cNvPr>
          <p:cNvSpPr/>
          <p:nvPr/>
        </p:nvSpPr>
        <p:spPr>
          <a:xfrm>
            <a:off x="1427725" y="12255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Backend</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042835" y="16256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51C02E-B7CD-4960-A431-6DA7A66A9936}"/>
              </a:ext>
            </a:extLst>
          </p:cNvPr>
          <p:cNvSpPr/>
          <p:nvPr/>
        </p:nvSpPr>
        <p:spPr>
          <a:xfrm>
            <a:off x="1427725" y="18046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Frontend</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042835" y="22047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5D9A390-F971-4409-8CC4-DB2FCCE79FB1}"/>
              </a:ext>
            </a:extLst>
          </p:cNvPr>
          <p:cNvSpPr/>
          <p:nvPr/>
        </p:nvSpPr>
        <p:spPr>
          <a:xfrm>
            <a:off x="1427725" y="238378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Software architecture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8DCB4947-C35A-42EF-9D17-A81F25B0226C}"/>
              </a:ext>
            </a:extLst>
          </p:cNvPr>
          <p:cNvCxnSpPr>
            <a:cxnSpLocks/>
          </p:cNvCxnSpPr>
          <p:nvPr/>
        </p:nvCxnSpPr>
        <p:spPr>
          <a:xfrm>
            <a:off x="1042835" y="27838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6600D72-5998-42A6-BFB2-03DC0B2EEA3E}"/>
              </a:ext>
            </a:extLst>
          </p:cNvPr>
          <p:cNvSpPr/>
          <p:nvPr/>
        </p:nvSpPr>
        <p:spPr>
          <a:xfrm>
            <a:off x="1427725" y="296290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Implementation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042835" y="33630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966B7EB-7D00-406E-9DA3-3DE33BFFA4C2}"/>
              </a:ext>
            </a:extLst>
          </p:cNvPr>
          <p:cNvSpPr/>
          <p:nvPr/>
        </p:nvSpPr>
        <p:spPr>
          <a:xfrm>
            <a:off x="1427725" y="3542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Smart contract logic</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C934A06B-2877-4D7B-8555-65C8BB86E4E4}"/>
              </a:ext>
            </a:extLst>
          </p:cNvPr>
          <p:cNvCxnSpPr>
            <a:cxnSpLocks/>
          </p:cNvCxnSpPr>
          <p:nvPr/>
        </p:nvCxnSpPr>
        <p:spPr>
          <a:xfrm>
            <a:off x="1042835" y="3942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529C805-1150-4889-9DC9-B3B1AB28DC6F}"/>
              </a:ext>
            </a:extLst>
          </p:cNvPr>
          <p:cNvSpPr/>
          <p:nvPr/>
        </p:nvSpPr>
        <p:spPr>
          <a:xfrm>
            <a:off x="1427725" y="4121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 workflow</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4AC0BC0-09E6-4BBE-B72F-DF871F43EC5F}"/>
              </a:ext>
            </a:extLst>
          </p:cNvPr>
          <p:cNvCxnSpPr>
            <a:cxnSpLocks/>
          </p:cNvCxnSpPr>
          <p:nvPr/>
        </p:nvCxnSpPr>
        <p:spPr>
          <a:xfrm>
            <a:off x="1042835" y="4521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663235-A7E9-495B-AF3E-E59869128B19}"/>
              </a:ext>
            </a:extLst>
          </p:cNvPr>
          <p:cNvSpPr/>
          <p:nvPr/>
        </p:nvSpPr>
        <p:spPr>
          <a:xfrm>
            <a:off x="1427725" y="4685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Result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2B3BD117-4B15-47B6-95FE-9484418AC7B7}"/>
              </a:ext>
            </a:extLst>
          </p:cNvPr>
          <p:cNvCxnSpPr>
            <a:cxnSpLocks/>
          </p:cNvCxnSpPr>
          <p:nvPr/>
        </p:nvCxnSpPr>
        <p:spPr>
          <a:xfrm>
            <a:off x="1042835" y="5085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17870B-86B0-4426-A0A4-047D0536CA78}"/>
              </a:ext>
            </a:extLst>
          </p:cNvPr>
          <p:cNvSpPr/>
          <p:nvPr/>
        </p:nvSpPr>
        <p:spPr>
          <a:xfrm>
            <a:off x="1427725" y="5264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Result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B213496-05F3-4B7F-A014-538E1BE3A5F2}"/>
              </a:ext>
            </a:extLst>
          </p:cNvPr>
          <p:cNvCxnSpPr>
            <a:cxnSpLocks/>
          </p:cNvCxnSpPr>
          <p:nvPr/>
        </p:nvCxnSpPr>
        <p:spPr>
          <a:xfrm>
            <a:off x="1042835" y="5664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AE0529-F7D2-4A97-A406-60A8C0299408}"/>
              </a:ext>
            </a:extLst>
          </p:cNvPr>
          <p:cNvSpPr/>
          <p:nvPr/>
        </p:nvSpPr>
        <p:spPr>
          <a:xfrm>
            <a:off x="1427725" y="58432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Conclusion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825AD00-9401-4525-9190-3E23D10A3188}"/>
              </a:ext>
            </a:extLst>
          </p:cNvPr>
          <p:cNvCxnSpPr>
            <a:cxnSpLocks/>
          </p:cNvCxnSpPr>
          <p:nvPr/>
        </p:nvCxnSpPr>
        <p:spPr>
          <a:xfrm>
            <a:off x="1042835" y="62433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0138903-A166-4705-80C1-5DE49FAAD99D}"/>
              </a:ext>
            </a:extLst>
          </p:cNvPr>
          <p:cNvSpPr/>
          <p:nvPr/>
        </p:nvSpPr>
        <p:spPr>
          <a:xfrm>
            <a:off x="10602592" y="12255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10</a:t>
            </a:r>
            <a:endParaRPr lang="en-IN" sz="2000" b="1" dirty="0">
              <a:solidFill>
                <a:schemeClr val="accent4"/>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3423C60E-AEDF-4CA2-966C-0239EE683DB4}"/>
              </a:ext>
            </a:extLst>
          </p:cNvPr>
          <p:cNvSpPr/>
          <p:nvPr/>
        </p:nvSpPr>
        <p:spPr>
          <a:xfrm>
            <a:off x="10602592" y="18046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11</a:t>
            </a:r>
            <a:endParaRPr lang="en-IN" sz="2000" b="1" dirty="0">
              <a:solidFill>
                <a:schemeClr val="accent4"/>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BB2B97F-2885-475E-ADCC-F1BE12FFCB4F}"/>
              </a:ext>
            </a:extLst>
          </p:cNvPr>
          <p:cNvSpPr/>
          <p:nvPr/>
        </p:nvSpPr>
        <p:spPr>
          <a:xfrm>
            <a:off x="10602592" y="238378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12</a:t>
            </a:r>
            <a:endParaRPr lang="en-IN" sz="2000" b="1" dirty="0">
              <a:solidFill>
                <a:schemeClr val="accent4"/>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93D7FD8-0266-44E1-B47A-7C7190A26AC8}"/>
              </a:ext>
            </a:extLst>
          </p:cNvPr>
          <p:cNvSpPr/>
          <p:nvPr/>
        </p:nvSpPr>
        <p:spPr>
          <a:xfrm>
            <a:off x="10602592" y="296290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13</a:t>
            </a:r>
            <a:endParaRPr lang="en-IN" sz="2000" b="1" dirty="0">
              <a:solidFill>
                <a:schemeClr val="accent4"/>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0A2888F3-9857-43B0-8973-61B09A0086DF}"/>
              </a:ext>
            </a:extLst>
          </p:cNvPr>
          <p:cNvSpPr/>
          <p:nvPr/>
        </p:nvSpPr>
        <p:spPr>
          <a:xfrm>
            <a:off x="10602592" y="3542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14</a:t>
            </a:r>
            <a:endParaRPr lang="en-IN" sz="2000" b="1" dirty="0">
              <a:solidFill>
                <a:schemeClr val="accent4"/>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844FF8F-C6E1-4D28-A8BC-E55086D031D3}"/>
              </a:ext>
            </a:extLst>
          </p:cNvPr>
          <p:cNvSpPr/>
          <p:nvPr/>
        </p:nvSpPr>
        <p:spPr>
          <a:xfrm>
            <a:off x="9648970" y="4020403"/>
            <a:ext cx="1918482"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15 - 20</a:t>
            </a:r>
            <a:endParaRPr lang="en-IN" sz="2000" b="1" dirty="0">
              <a:solidFill>
                <a:schemeClr val="accent4"/>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19CC2A5D-0E10-43B2-B2B8-EC1713D9EAE7}"/>
              </a:ext>
            </a:extLst>
          </p:cNvPr>
          <p:cNvSpPr/>
          <p:nvPr/>
        </p:nvSpPr>
        <p:spPr>
          <a:xfrm>
            <a:off x="10602592" y="4685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21</a:t>
            </a:r>
            <a:endParaRPr lang="en-IN" sz="2000" b="1" dirty="0">
              <a:solidFill>
                <a:schemeClr val="accent4"/>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ADC47A20-9CB3-4ADF-B79F-D4A30B0F78C9}"/>
              </a:ext>
            </a:extLst>
          </p:cNvPr>
          <p:cNvSpPr/>
          <p:nvPr/>
        </p:nvSpPr>
        <p:spPr>
          <a:xfrm>
            <a:off x="10602592" y="5264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22</a:t>
            </a:r>
            <a:endParaRPr lang="en-IN" sz="2000" b="1" dirty="0">
              <a:solidFill>
                <a:schemeClr val="accent4"/>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F8570C41-78A0-4623-B731-E9182585B270}"/>
              </a:ext>
            </a:extLst>
          </p:cNvPr>
          <p:cNvSpPr/>
          <p:nvPr/>
        </p:nvSpPr>
        <p:spPr>
          <a:xfrm>
            <a:off x="10602592" y="58432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23</a:t>
            </a:r>
            <a:endParaRPr lang="en-IN" sz="2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894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52">
            <a:extLst>
              <a:ext uri="{FF2B5EF4-FFF2-40B4-BE49-F238E27FC236}">
                <a16:creationId xmlns:a16="http://schemas.microsoft.com/office/drawing/2014/main" id="{1FCC5488-8073-12A6-8B99-B5CB930EB0A8}"/>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8" name="Grafik 37" descr="Ein Bild, das Text, Diagramm, Plan, Schrift enthält.&#10;&#10;Automatisch generierte Beschreibung">
            <a:extLst>
              <a:ext uri="{FF2B5EF4-FFF2-40B4-BE49-F238E27FC236}">
                <a16:creationId xmlns:a16="http://schemas.microsoft.com/office/drawing/2014/main" id="{1399DA44-839B-2A69-998A-73FAFB9F4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2" y="1858603"/>
            <a:ext cx="4075445" cy="3683883"/>
          </a:xfrm>
          <a:prstGeom prst="rect">
            <a:avLst/>
          </a:prstGeom>
        </p:spPr>
      </p:pic>
      <p:sp>
        <p:nvSpPr>
          <p:cNvPr id="22" name="Rectangle 21">
            <a:extLst>
              <a:ext uri="{FF2B5EF4-FFF2-40B4-BE49-F238E27FC236}">
                <a16:creationId xmlns:a16="http://schemas.microsoft.com/office/drawing/2014/main" id="{A8F9EE3C-EF80-4724-9799-42E08C64A303}"/>
              </a:ext>
            </a:extLst>
          </p:cNvPr>
          <p:cNvSpPr/>
          <p:nvPr/>
        </p:nvSpPr>
        <p:spPr>
          <a:xfrm>
            <a:off x="5074337" y="283518"/>
            <a:ext cx="7158926"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most popular distributed ledger that stores and publishes data in blocks. </a:t>
            </a:r>
            <a:r>
              <a:rPr lang="en-US" sz="1600" dirty="0">
                <a:solidFill>
                  <a:schemeClr val="tx1">
                    <a:lumMod val="85000"/>
                    <a:lumOff val="15000"/>
                  </a:schemeClr>
                </a:solidFill>
                <a:latin typeface="Arial" panose="020B0604020202020204" pitchFamily="34" charset="0"/>
              </a:rPr>
              <a:t>The </a:t>
            </a:r>
            <a:r>
              <a:rPr lang="en-US" sz="1600" b="0" i="0" dirty="0">
                <a:solidFill>
                  <a:schemeClr val="tx1">
                    <a:lumMod val="85000"/>
                    <a:lumOff val="15000"/>
                  </a:schemeClr>
                </a:solidFill>
                <a:effectLst/>
                <a:latin typeface="Arial" panose="020B0604020202020204" pitchFamily="34" charset="0"/>
              </a:rPr>
              <a:t>list of blocks that are linked to each other and secured cryptography.</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5120448" y="1347687"/>
            <a:ext cx="7158926" cy="1077218"/>
          </a:xfrm>
          <a:prstGeom prst="rect">
            <a:avLst/>
          </a:prstGeom>
        </p:spPr>
        <p:txBody>
          <a:bodyPr wrap="square">
            <a:spAutoFit/>
          </a:bodyPr>
          <a:lstStyle/>
          <a:p>
            <a:pPr fontAlgn="base"/>
            <a:r>
              <a:rPr lang="en-US" sz="1600" b="0" i="0" dirty="0">
                <a:solidFill>
                  <a:schemeClr val="tx1">
                    <a:lumMod val="85000"/>
                    <a:lumOff val="15000"/>
                  </a:schemeClr>
                </a:solidFill>
                <a:effectLst/>
                <a:latin typeface="Arial" panose="020B0604020202020204" pitchFamily="34" charset="0"/>
              </a:rPr>
              <a:t>Blockchain starts processing, when the user request transaction. Then t</a:t>
            </a:r>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ransaction is broadcast on network after verification process is done via hash algorithm.</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a:p>
            <a:pPr fontAlgn="base"/>
            <a:endParaRPr lang="en-IN" sz="1600"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F1FE223A-20B8-480F-8366-49FC612517D0}"/>
              </a:ext>
            </a:extLst>
          </p:cNvPr>
          <p:cNvSpPr/>
          <p:nvPr/>
        </p:nvSpPr>
        <p:spPr>
          <a:xfrm>
            <a:off x="5095060" y="2395873"/>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new block containing transaction details is added to blockchain. Stored data in blocks is permanent and not changeable anymore. Each participant has identical copy of stored data on local computer.</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157913" y="163071"/>
            <a:ext cx="3888432" cy="1200329"/>
          </a:xfrm>
          <a:prstGeom prst="rect">
            <a:avLst/>
          </a:prstGeom>
          <a:noFill/>
        </p:spPr>
        <p:txBody>
          <a:bodyPr wrap="square" rtlCol="0">
            <a:spAutoFit/>
          </a:bodyPr>
          <a:lstStyle/>
          <a:p>
            <a:r>
              <a:rPr lang="en-IN"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Blockchain &amp; Ethereum</a:t>
            </a:r>
          </a:p>
        </p:txBody>
      </p:sp>
      <p:sp>
        <p:nvSpPr>
          <p:cNvPr id="15" name="Rectangle 25">
            <a:extLst>
              <a:ext uri="{FF2B5EF4-FFF2-40B4-BE49-F238E27FC236}">
                <a16:creationId xmlns:a16="http://schemas.microsoft.com/office/drawing/2014/main" id="{00E61B57-6375-C3BE-AF38-B18CD26533FC}"/>
              </a:ext>
            </a:extLst>
          </p:cNvPr>
          <p:cNvSpPr/>
          <p:nvPr/>
        </p:nvSpPr>
        <p:spPr>
          <a:xfrm>
            <a:off x="5120448" y="3575290"/>
            <a:ext cx="7209701" cy="830997"/>
          </a:xfrm>
          <a:prstGeom prst="rect">
            <a:avLst/>
          </a:prstGeom>
        </p:spPr>
        <p:txBody>
          <a:bodyPr wrap="square">
            <a:spAutoFit/>
          </a:bodyPr>
          <a:lstStyle/>
          <a:p>
            <a:pPr fontAlgn="base"/>
            <a:r>
              <a:rPr lang="en-US" sz="1600" b="0" i="0" dirty="0">
                <a:solidFill>
                  <a:schemeClr val="tx1">
                    <a:lumMod val="85000"/>
                    <a:lumOff val="15000"/>
                  </a:schemeClr>
                </a:solidFill>
                <a:effectLst/>
                <a:latin typeface="Arial" panose="020B0604020202020204" pitchFamily="34" charset="0"/>
              </a:rPr>
              <a:t>The initial block in the blockchain known as Genesis block, the other nodes will be added to the chain after the process of consensus between nodes.</a:t>
            </a:r>
            <a:br>
              <a:rPr lang="en-US" sz="1600" dirty="0">
                <a:solidFill>
                  <a:schemeClr val="tx1">
                    <a:lumMod val="85000"/>
                    <a:lumOff val="15000"/>
                  </a:schemeClr>
                </a:solidFill>
              </a:rPr>
            </a:b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6" name="Rectangle 25">
            <a:extLst>
              <a:ext uri="{FF2B5EF4-FFF2-40B4-BE49-F238E27FC236}">
                <a16:creationId xmlns:a16="http://schemas.microsoft.com/office/drawing/2014/main" id="{1FA0F501-CAFE-86AF-2DC2-2D5A821D824D}"/>
              </a:ext>
            </a:extLst>
          </p:cNvPr>
          <p:cNvSpPr/>
          <p:nvPr/>
        </p:nvSpPr>
        <p:spPr>
          <a:xfrm>
            <a:off x="5137116" y="4561327"/>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new block containing transaction details is added to blockchain. Stored data in blocks is permanent and not changeable anymore. Each participant has identical copy of stored data on local computer.</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2" name="Oval 2">
            <a:extLst>
              <a:ext uri="{FF2B5EF4-FFF2-40B4-BE49-F238E27FC236}">
                <a16:creationId xmlns:a16="http://schemas.microsoft.com/office/drawing/2014/main" id="{D8829F82-1B05-2DBE-EA09-C27764260E67}"/>
              </a:ext>
            </a:extLst>
          </p:cNvPr>
          <p:cNvSpPr/>
          <p:nvPr/>
        </p:nvSpPr>
        <p:spPr>
          <a:xfrm>
            <a:off x="4163474" y="283518"/>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4" name="Oval 2">
            <a:extLst>
              <a:ext uri="{FF2B5EF4-FFF2-40B4-BE49-F238E27FC236}">
                <a16:creationId xmlns:a16="http://schemas.microsoft.com/office/drawing/2014/main" id="{E42F6DE5-8689-D23F-7C15-0CFED00FA358}"/>
              </a:ext>
            </a:extLst>
          </p:cNvPr>
          <p:cNvSpPr/>
          <p:nvPr/>
        </p:nvSpPr>
        <p:spPr>
          <a:xfrm>
            <a:off x="4170416" y="1333220"/>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6" name="Oval 2">
            <a:extLst>
              <a:ext uri="{FF2B5EF4-FFF2-40B4-BE49-F238E27FC236}">
                <a16:creationId xmlns:a16="http://schemas.microsoft.com/office/drawing/2014/main" id="{2F91D368-942B-C8CC-3700-7CBF2FB2948C}"/>
              </a:ext>
            </a:extLst>
          </p:cNvPr>
          <p:cNvSpPr/>
          <p:nvPr/>
        </p:nvSpPr>
        <p:spPr>
          <a:xfrm>
            <a:off x="4172326" y="2424905"/>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7" name="Oval 2">
            <a:extLst>
              <a:ext uri="{FF2B5EF4-FFF2-40B4-BE49-F238E27FC236}">
                <a16:creationId xmlns:a16="http://schemas.microsoft.com/office/drawing/2014/main" id="{CC214E17-62E5-BE2C-A1C8-830760038F4C}"/>
              </a:ext>
            </a:extLst>
          </p:cNvPr>
          <p:cNvSpPr/>
          <p:nvPr/>
        </p:nvSpPr>
        <p:spPr>
          <a:xfrm>
            <a:off x="4163473" y="3547473"/>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8" name="Oval 2">
            <a:extLst>
              <a:ext uri="{FF2B5EF4-FFF2-40B4-BE49-F238E27FC236}">
                <a16:creationId xmlns:a16="http://schemas.microsoft.com/office/drawing/2014/main" id="{99C9476F-93CD-7FCB-6D2D-88A378D13D11}"/>
              </a:ext>
            </a:extLst>
          </p:cNvPr>
          <p:cNvSpPr/>
          <p:nvPr/>
        </p:nvSpPr>
        <p:spPr>
          <a:xfrm>
            <a:off x="4163051" y="4590359"/>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0" name="Oval 2">
            <a:extLst>
              <a:ext uri="{FF2B5EF4-FFF2-40B4-BE49-F238E27FC236}">
                <a16:creationId xmlns:a16="http://schemas.microsoft.com/office/drawing/2014/main" id="{91DB53BA-0416-6AC0-1CF7-7F5A9CBC709A}"/>
              </a:ext>
            </a:extLst>
          </p:cNvPr>
          <p:cNvSpPr/>
          <p:nvPr/>
        </p:nvSpPr>
        <p:spPr>
          <a:xfrm>
            <a:off x="4170416" y="5661248"/>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1" name="Oval 2">
            <a:extLst>
              <a:ext uri="{FF2B5EF4-FFF2-40B4-BE49-F238E27FC236}">
                <a16:creationId xmlns:a16="http://schemas.microsoft.com/office/drawing/2014/main" id="{DDED6E28-9B44-3B0B-3049-2A91BF44714C}"/>
              </a:ext>
            </a:extLst>
          </p:cNvPr>
          <p:cNvSpPr/>
          <p:nvPr/>
        </p:nvSpPr>
        <p:spPr>
          <a:xfrm>
            <a:off x="4163474" y="334441"/>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2" name="Rectangle 25">
            <a:extLst>
              <a:ext uri="{FF2B5EF4-FFF2-40B4-BE49-F238E27FC236}">
                <a16:creationId xmlns:a16="http://schemas.microsoft.com/office/drawing/2014/main" id="{E855EF89-1325-34E4-5DCE-B6905459C801}"/>
              </a:ext>
            </a:extLst>
          </p:cNvPr>
          <p:cNvSpPr/>
          <p:nvPr/>
        </p:nvSpPr>
        <p:spPr>
          <a:xfrm>
            <a:off x="5120448" y="5699133"/>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Ethereum is the most active public blockchain that is built on top of the blockchain. the participant publishes the transaction on the network and add block to the blockchain using a consensus mechanism.</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9" name="Oval 2">
            <a:extLst>
              <a:ext uri="{FF2B5EF4-FFF2-40B4-BE49-F238E27FC236}">
                <a16:creationId xmlns:a16="http://schemas.microsoft.com/office/drawing/2014/main" id="{734F29AD-1D3B-D960-7083-737C00335894}"/>
              </a:ext>
            </a:extLst>
          </p:cNvPr>
          <p:cNvSpPr/>
          <p:nvPr/>
        </p:nvSpPr>
        <p:spPr>
          <a:xfrm>
            <a:off x="333772" y="641840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324617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F89703FB-2E4B-B615-EF41-9AEB4C5B4FBA}"/>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A0DBE58-6B72-4D7B-916B-57C2DC418CC9}"/>
              </a:ext>
            </a:extLst>
          </p:cNvPr>
          <p:cNvSpPr/>
          <p:nvPr/>
        </p:nvSpPr>
        <p:spPr>
          <a:xfrm>
            <a:off x="-4"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D5F98180-45CF-4163-BC5E-CA44C3252D1C}"/>
              </a:ext>
            </a:extLst>
          </p:cNvPr>
          <p:cNvSpPr>
            <a:spLocks noGrp="1"/>
          </p:cNvSpPr>
          <p:nvPr>
            <p:ph type="title"/>
          </p:nvPr>
        </p:nvSpPr>
        <p:spPr>
          <a:xfrm>
            <a:off x="609438" y="72582"/>
            <a:ext cx="10969943" cy="711081"/>
          </a:xfrm>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Consensus Algorithm</a:t>
            </a:r>
            <a:endParaRPr lang="en-IN" b="1" dirty="0"/>
          </a:p>
        </p:txBody>
      </p:sp>
      <p:sp>
        <p:nvSpPr>
          <p:cNvPr id="38" name="Oval 37">
            <a:extLst>
              <a:ext uri="{FF2B5EF4-FFF2-40B4-BE49-F238E27FC236}">
                <a16:creationId xmlns:a16="http://schemas.microsoft.com/office/drawing/2014/main" id="{47FC52F9-D24E-4F27-8D5D-8F029CDF3A2E}"/>
              </a:ext>
            </a:extLst>
          </p:cNvPr>
          <p:cNvSpPr/>
          <p:nvPr/>
        </p:nvSpPr>
        <p:spPr>
          <a:xfrm>
            <a:off x="718007" y="1044523"/>
            <a:ext cx="1834704" cy="1834704"/>
          </a:xfrm>
          <a:prstGeom prst="ellipse">
            <a:avLst/>
          </a:prstGeom>
          <a:solidFill>
            <a:schemeClr val="bg2">
              <a:lumMod val="50000"/>
            </a:scheme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err="1">
                <a:latin typeface="Open Sans" panose="020B0606030504020204" pitchFamily="34" charset="0"/>
                <a:ea typeface="Open Sans" panose="020B0606030504020204" pitchFamily="34" charset="0"/>
                <a:cs typeface="Open Sans" panose="020B0606030504020204" pitchFamily="34" charset="0"/>
              </a:rPr>
              <a:t>PoW</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76F6B663-B66C-49BB-A1A7-09355B049057}"/>
              </a:ext>
            </a:extLst>
          </p:cNvPr>
          <p:cNvSpPr/>
          <p:nvPr/>
        </p:nvSpPr>
        <p:spPr>
          <a:xfrm>
            <a:off x="234331" y="4098272"/>
            <a:ext cx="2736304" cy="1815882"/>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Participants get asked to solve complex mathematical problem.</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takes large amount of </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computational power and energy consumption.</a:t>
            </a:r>
          </a:p>
          <a:p>
            <a:pPr algn="ctr" fontAlgn="base"/>
            <a:endParaRPr lang="en-IN" sz="1600" dirty="0">
              <a:solidFill>
                <a:schemeClr val="bg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7376841F-511C-44EA-9BC3-A94921196544}"/>
              </a:ext>
            </a:extLst>
          </p:cNvPr>
          <p:cNvSpPr/>
          <p:nvPr/>
        </p:nvSpPr>
        <p:spPr>
          <a:xfrm>
            <a:off x="161324" y="3297725"/>
            <a:ext cx="2736304"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Work</a:t>
            </a:r>
            <a:endParaRPr lang="en-IN" dirty="0">
              <a:solidFill>
                <a:schemeClr val="bg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14FA8EC-F26F-4862-B361-AC6D8069A8FE}"/>
              </a:ext>
            </a:extLst>
          </p:cNvPr>
          <p:cNvSpPr/>
          <p:nvPr/>
        </p:nvSpPr>
        <p:spPr>
          <a:xfrm>
            <a:off x="3656712" y="1068775"/>
            <a:ext cx="1834704" cy="1834704"/>
          </a:xfrm>
          <a:prstGeom prst="ellipse">
            <a:avLst/>
          </a:prstGeom>
          <a:solidFill>
            <a:schemeClr val="accent3"/>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Open Sans" panose="020B0606030504020204" pitchFamily="34" charset="0"/>
                <a:ea typeface="Open Sans" panose="020B0606030504020204" pitchFamily="34" charset="0"/>
                <a:cs typeface="Open Sans" panose="020B0606030504020204" pitchFamily="34" charset="0"/>
              </a:rPr>
              <a:t>PoS</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A25170A7-72B2-45DC-9D66-7640B59FE6C0}"/>
              </a:ext>
            </a:extLst>
          </p:cNvPr>
          <p:cNvSpPr/>
          <p:nvPr/>
        </p:nvSpPr>
        <p:spPr>
          <a:xfrm>
            <a:off x="3186658" y="4112503"/>
            <a:ext cx="2877610" cy="1077218"/>
          </a:xfrm>
          <a:prstGeom prst="rect">
            <a:avLst/>
          </a:prstGeom>
        </p:spPr>
        <p:txBody>
          <a:bodyPr wrap="square">
            <a:spAutoFit/>
          </a:bodyPr>
          <a:lstStyle/>
          <a:p>
            <a:pPr fontAlgn="base"/>
            <a:r>
              <a:rPr lang="en-US" sz="1600" b="0" i="0" dirty="0">
                <a:solidFill>
                  <a:schemeClr val="bg1"/>
                </a:solidFill>
                <a:effectLst/>
                <a:latin typeface="Arial" panose="020B0604020202020204" pitchFamily="34" charset="0"/>
              </a:rPr>
              <a:t>the chance of mining the next block depends on node balance. It is faster and more efficient.</a:t>
            </a:r>
            <a:endParaRPr lang="en-IN" sz="1600"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3E3E69B-928B-49C0-AF9A-BF8153EA18E4}"/>
              </a:ext>
            </a:extLst>
          </p:cNvPr>
          <p:cNvSpPr/>
          <p:nvPr/>
        </p:nvSpPr>
        <p:spPr>
          <a:xfrm>
            <a:off x="3215136" y="3259270"/>
            <a:ext cx="2736304"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Stake</a:t>
            </a:r>
            <a:endParaRPr lang="en-IN" dirty="0">
              <a:solidFill>
                <a:schemeClr val="bg1"/>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57EF11BA-EB30-4598-BF3A-5FBE065ABEE7}"/>
              </a:ext>
            </a:extLst>
          </p:cNvPr>
          <p:cNvSpPr/>
          <p:nvPr/>
        </p:nvSpPr>
        <p:spPr>
          <a:xfrm>
            <a:off x="6723122" y="1089659"/>
            <a:ext cx="1834704" cy="1834704"/>
          </a:xfrm>
          <a:prstGeom prst="ellipse">
            <a:avLst/>
          </a:prstGeom>
          <a:solidFill>
            <a:schemeClr val="accent4"/>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Open Sans" panose="020B0606030504020204" pitchFamily="34" charset="0"/>
                <a:ea typeface="Open Sans" panose="020B0606030504020204" pitchFamily="34" charset="0"/>
                <a:cs typeface="Open Sans" panose="020B0606030504020204" pitchFamily="34" charset="0"/>
              </a:rPr>
              <a:t>PoA</a:t>
            </a:r>
            <a:endParaRPr lang="en-IN" sz="1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15E685C7-5E20-472A-B807-8D31BCC150EF}"/>
              </a:ext>
            </a:extLst>
          </p:cNvPr>
          <p:cNvSpPr/>
          <p:nvPr/>
        </p:nvSpPr>
        <p:spPr>
          <a:xfrm>
            <a:off x="6142802" y="4112503"/>
            <a:ext cx="2736304" cy="1569660"/>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is done in private blockchain. Participants are known and authorized to validate transactions on network. I t is faster and more efficient.</a:t>
            </a:r>
            <a:endParaRPr lang="en-IN" sz="1600" dirty="0">
              <a:solidFill>
                <a:schemeClr val="bg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729AE496-50A4-4956-B094-858BD9AEB7B3}"/>
              </a:ext>
            </a:extLst>
          </p:cNvPr>
          <p:cNvSpPr/>
          <p:nvPr/>
        </p:nvSpPr>
        <p:spPr>
          <a:xfrm>
            <a:off x="6024491" y="3226956"/>
            <a:ext cx="3114771"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Authority</a:t>
            </a:r>
            <a:endParaRPr lang="en-IN" dirty="0">
              <a:solidFill>
                <a:schemeClr val="bg1"/>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84681CF1-B294-48F9-A091-F2FF4730C21D}"/>
              </a:ext>
            </a:extLst>
          </p:cNvPr>
          <p:cNvCxnSpPr>
            <a:cxnSpLocks/>
          </p:cNvCxnSpPr>
          <p:nvPr/>
        </p:nvCxnSpPr>
        <p:spPr>
          <a:xfrm>
            <a:off x="3142084" y="1268760"/>
            <a:ext cx="0" cy="4824536"/>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9CF905-E3C0-468E-8806-1948C0A7B800}"/>
              </a:ext>
            </a:extLst>
          </p:cNvPr>
          <p:cNvCxnSpPr>
            <a:cxnSpLocks/>
          </p:cNvCxnSpPr>
          <p:nvPr/>
        </p:nvCxnSpPr>
        <p:spPr>
          <a:xfrm>
            <a:off x="6094412" y="1089659"/>
            <a:ext cx="0" cy="5003637"/>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53">
            <a:extLst>
              <a:ext uri="{FF2B5EF4-FFF2-40B4-BE49-F238E27FC236}">
                <a16:creationId xmlns:a16="http://schemas.microsoft.com/office/drawing/2014/main" id="{8B02F187-88EF-FBC0-0760-13DC05F9E5BB}"/>
              </a:ext>
            </a:extLst>
          </p:cNvPr>
          <p:cNvCxnSpPr>
            <a:cxnSpLocks/>
          </p:cNvCxnSpPr>
          <p:nvPr/>
        </p:nvCxnSpPr>
        <p:spPr>
          <a:xfrm flipH="1">
            <a:off x="9046740" y="1031451"/>
            <a:ext cx="20514" cy="506184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44">
            <a:extLst>
              <a:ext uri="{FF2B5EF4-FFF2-40B4-BE49-F238E27FC236}">
                <a16:creationId xmlns:a16="http://schemas.microsoft.com/office/drawing/2014/main" id="{E7FBB55A-D7B9-FDF3-F163-793148AA37BD}"/>
              </a:ext>
            </a:extLst>
          </p:cNvPr>
          <p:cNvSpPr/>
          <p:nvPr/>
        </p:nvSpPr>
        <p:spPr>
          <a:xfrm>
            <a:off x="9656066" y="1031451"/>
            <a:ext cx="1834704" cy="1834704"/>
          </a:xfrm>
          <a:prstGeom prst="ellipse">
            <a:avLst/>
          </a:prstGeom>
          <a:solidFill>
            <a:srgbClr val="00B050"/>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BFT</a:t>
            </a:r>
          </a:p>
        </p:txBody>
      </p:sp>
      <p:sp>
        <p:nvSpPr>
          <p:cNvPr id="6" name="Rectangle 50">
            <a:extLst>
              <a:ext uri="{FF2B5EF4-FFF2-40B4-BE49-F238E27FC236}">
                <a16:creationId xmlns:a16="http://schemas.microsoft.com/office/drawing/2014/main" id="{0AA1C7D1-119F-680B-0355-7E1990C160C4}"/>
              </a:ext>
            </a:extLst>
          </p:cNvPr>
          <p:cNvSpPr/>
          <p:nvPr/>
        </p:nvSpPr>
        <p:spPr>
          <a:xfrm>
            <a:off x="9026025" y="3288511"/>
            <a:ext cx="3114771" cy="400110"/>
          </a:xfrm>
          <a:prstGeom prst="rect">
            <a:avLst/>
          </a:prstGeom>
        </p:spPr>
        <p:txBody>
          <a:bodyPr wrap="square" anchor="b">
            <a:spAutoFit/>
          </a:bodyPr>
          <a:lstStyle/>
          <a:p>
            <a:pPr algn="ctr" fontAlgn="base"/>
            <a:r>
              <a:rPr lang="de-AT" sz="2000" b="0" i="0" dirty="0" err="1">
                <a:solidFill>
                  <a:schemeClr val="bg1"/>
                </a:solidFill>
                <a:effectLst/>
                <a:latin typeface="Arial" panose="020B0604020202020204" pitchFamily="34" charset="0"/>
              </a:rPr>
              <a:t>Byzantine</a:t>
            </a:r>
            <a:r>
              <a:rPr lang="de-AT" sz="2000" b="0" i="0" dirty="0">
                <a:solidFill>
                  <a:schemeClr val="bg1"/>
                </a:solidFill>
                <a:effectLst/>
                <a:latin typeface="Arial" panose="020B0604020202020204" pitchFamily="34" charset="0"/>
              </a:rPr>
              <a:t> Fault </a:t>
            </a:r>
            <a:r>
              <a:rPr lang="de-AT" sz="2000" b="0" i="0" dirty="0" err="1">
                <a:solidFill>
                  <a:schemeClr val="bg1"/>
                </a:solidFill>
                <a:effectLst/>
                <a:latin typeface="Arial" panose="020B0604020202020204" pitchFamily="34" charset="0"/>
              </a:rPr>
              <a:t>Tolerance</a:t>
            </a:r>
            <a:endParaRPr lang="en-IN" sz="2000" dirty="0">
              <a:solidFill>
                <a:schemeClr val="bg1"/>
              </a:solidFill>
              <a:latin typeface="Arial" panose="020B0604020202020204" pitchFamily="34" charset="0"/>
              <a:cs typeface="Arial" panose="020B0604020202020204" pitchFamily="34" charset="0"/>
            </a:endParaRPr>
          </a:p>
        </p:txBody>
      </p:sp>
      <p:sp>
        <p:nvSpPr>
          <p:cNvPr id="7" name="Rectangle 47">
            <a:extLst>
              <a:ext uri="{FF2B5EF4-FFF2-40B4-BE49-F238E27FC236}">
                <a16:creationId xmlns:a16="http://schemas.microsoft.com/office/drawing/2014/main" id="{36E375F7-F0B1-FA32-296F-D2CDDA340006}"/>
              </a:ext>
            </a:extLst>
          </p:cNvPr>
          <p:cNvSpPr/>
          <p:nvPr/>
        </p:nvSpPr>
        <p:spPr>
          <a:xfrm>
            <a:off x="9198090" y="4022985"/>
            <a:ext cx="2736304" cy="1815882"/>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uses system of checks and balances that require multiple node agree on decision before it become official. It has faster and higher  transaction processing time.</a:t>
            </a:r>
            <a:endParaRPr lang="en-IN" sz="1600" dirty="0">
              <a:solidFill>
                <a:schemeClr val="bg1"/>
              </a:solidFill>
              <a:latin typeface="Arial" panose="020B0604020202020204" pitchFamily="34" charset="0"/>
              <a:cs typeface="Arial" panose="020B0604020202020204" pitchFamily="34" charset="0"/>
            </a:endParaRPr>
          </a:p>
        </p:txBody>
      </p:sp>
      <p:sp>
        <p:nvSpPr>
          <p:cNvPr id="8" name="Oval 2">
            <a:extLst>
              <a:ext uri="{FF2B5EF4-FFF2-40B4-BE49-F238E27FC236}">
                <a16:creationId xmlns:a16="http://schemas.microsoft.com/office/drawing/2014/main" id="{6FE1CD11-3502-206C-6DD8-E2DF763E03F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428291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Grafik 1" descr="Ein Bild, das Text, Büroausstattung, Bürobedarf, Handschrift enthält.&#10;&#10;Automatisch generierte Beschreibung">
            <a:extLst>
              <a:ext uri="{FF2B5EF4-FFF2-40B4-BE49-F238E27FC236}">
                <a16:creationId xmlns:a16="http://schemas.microsoft.com/office/drawing/2014/main" id="{747C2F9B-2FE8-F15E-DD53-5BC4EBF37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987"/>
            <a:ext cx="6192688" cy="6865034"/>
          </a:xfrm>
          <a:prstGeom prst="rect">
            <a:avLst/>
          </a:prstGeom>
        </p:spPr>
      </p:pic>
      <p:sp>
        <p:nvSpPr>
          <p:cNvPr id="16" name="Rectangle 15">
            <a:extLst>
              <a:ext uri="{FF2B5EF4-FFF2-40B4-BE49-F238E27FC236}">
                <a16:creationId xmlns:a16="http://schemas.microsoft.com/office/drawing/2014/main" id="{9DDD1FA7-E1AB-4306-A3AA-D38800EF59E6}"/>
              </a:ext>
            </a:extLst>
          </p:cNvPr>
          <p:cNvSpPr/>
          <p:nvPr/>
        </p:nvSpPr>
        <p:spPr>
          <a:xfrm>
            <a:off x="-1" y="-27384"/>
            <a:ext cx="12188826" cy="6903828"/>
          </a:xfrm>
          <a:prstGeom prst="rect">
            <a:avLst/>
          </a:prstGeom>
          <a:solidFill>
            <a:schemeClr val="accent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17" name="TextBox 16">
            <a:extLst>
              <a:ext uri="{FF2B5EF4-FFF2-40B4-BE49-F238E27FC236}">
                <a16:creationId xmlns:a16="http://schemas.microsoft.com/office/drawing/2014/main" id="{6A620D33-40A2-49AC-A83D-DA601C5417D6}"/>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Smart contract</a:t>
            </a:r>
          </a:p>
        </p:txBody>
      </p:sp>
      <p:sp>
        <p:nvSpPr>
          <p:cNvPr id="18" name="Rectangle 17">
            <a:extLst>
              <a:ext uri="{FF2B5EF4-FFF2-40B4-BE49-F238E27FC236}">
                <a16:creationId xmlns:a16="http://schemas.microsoft.com/office/drawing/2014/main" id="{2A433508-848E-49C4-B828-AA6EEB84E039}"/>
              </a:ext>
            </a:extLst>
          </p:cNvPr>
          <p:cNvSpPr/>
          <p:nvPr/>
        </p:nvSpPr>
        <p:spPr>
          <a:xfrm>
            <a:off x="6101901" y="-28575"/>
            <a:ext cx="6086923" cy="69139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5A555E6-45AF-4AB6-8011-D44BD9ACF0D0}"/>
              </a:ext>
            </a:extLst>
          </p:cNvPr>
          <p:cNvSpPr/>
          <p:nvPr/>
        </p:nvSpPr>
        <p:spPr>
          <a:xfrm>
            <a:off x="7462564" y="1412349"/>
            <a:ext cx="3528392" cy="830997"/>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 smart contract is a computerized transaction protocol that executes the terms of  a contract.</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9B2D0C7D-2248-4947-88A4-2DD481F9E28F}"/>
              </a:ext>
            </a:extLst>
          </p:cNvPr>
          <p:cNvSpPr/>
          <p:nvPr/>
        </p:nvSpPr>
        <p:spPr>
          <a:xfrm>
            <a:off x="7462564" y="3240828"/>
            <a:ext cx="3528392" cy="830997"/>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Smart contracts run by each node which takes part in transaction process.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806C21A-5086-4A33-8208-FC321F0129BF}"/>
              </a:ext>
            </a:extLst>
          </p:cNvPr>
          <p:cNvSpPr/>
          <p:nvPr/>
        </p:nvSpPr>
        <p:spPr>
          <a:xfrm>
            <a:off x="7462564" y="5069307"/>
            <a:ext cx="3888432" cy="1200329"/>
          </a:xfrm>
          <a:prstGeom prst="rect">
            <a:avLst/>
          </a:prstGeom>
        </p:spPr>
        <p:txBody>
          <a:bodyPr wrap="square">
            <a:spAutoFit/>
          </a:bodyPr>
          <a:lstStyle/>
          <a:p>
            <a:pPr fontAlgn="base"/>
            <a:r>
              <a:rPr lang="en-US" sz="1800" dirty="0">
                <a:solidFill>
                  <a:schemeClr val="tx1">
                    <a:lumMod val="65000"/>
                    <a:lumOff val="35000"/>
                  </a:schemeClr>
                </a:solidFill>
                <a:latin typeface="Circular"/>
              </a:rPr>
              <a:t>Solidity is t</a:t>
            </a:r>
            <a:r>
              <a:rPr lang="en-US" sz="1800" b="0" i="0" dirty="0">
                <a:solidFill>
                  <a:schemeClr val="tx1">
                    <a:lumMod val="65000"/>
                    <a:lumOff val="35000"/>
                  </a:schemeClr>
                </a:solidFill>
                <a:effectLst/>
                <a:latin typeface="Circular"/>
              </a:rPr>
              <a:t>he most popular blockchain programming language of the Ethereum and used as smart contract language.</a:t>
            </a:r>
            <a:endParaRPr lang="en-IN" sz="1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A1A0730F-08AB-4C56-BBC2-A12FA4C2CEC5}"/>
              </a:ext>
            </a:extLst>
          </p:cNvPr>
          <p:cNvSpPr/>
          <p:nvPr/>
        </p:nvSpPr>
        <p:spPr>
          <a:xfrm>
            <a:off x="5389562" y="1122997"/>
            <a:ext cx="1409700" cy="14097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40" name="Oval 39">
            <a:extLst>
              <a:ext uri="{FF2B5EF4-FFF2-40B4-BE49-F238E27FC236}">
                <a16:creationId xmlns:a16="http://schemas.microsoft.com/office/drawing/2014/main" id="{1878E16C-FE3C-4464-B3AD-F3AD9E60B9AC}"/>
              </a:ext>
            </a:extLst>
          </p:cNvPr>
          <p:cNvSpPr/>
          <p:nvPr/>
        </p:nvSpPr>
        <p:spPr>
          <a:xfrm>
            <a:off x="5389562" y="2951476"/>
            <a:ext cx="1409700" cy="14097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42" name="Oval 41">
            <a:extLst>
              <a:ext uri="{FF2B5EF4-FFF2-40B4-BE49-F238E27FC236}">
                <a16:creationId xmlns:a16="http://schemas.microsoft.com/office/drawing/2014/main" id="{7CDF58DA-8EED-4963-9B1C-28E965E2158C}"/>
              </a:ext>
            </a:extLst>
          </p:cNvPr>
          <p:cNvSpPr/>
          <p:nvPr/>
        </p:nvSpPr>
        <p:spPr>
          <a:xfrm>
            <a:off x="5389562" y="4779955"/>
            <a:ext cx="1409700" cy="14097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cxnSp>
        <p:nvCxnSpPr>
          <p:cNvPr id="5" name="Straight Connector 52">
            <a:extLst>
              <a:ext uri="{FF2B5EF4-FFF2-40B4-BE49-F238E27FC236}">
                <a16:creationId xmlns:a16="http://schemas.microsoft.com/office/drawing/2014/main" id="{4A9A3449-2611-7B2B-F5AF-08E7932C5F3D}"/>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2">
            <a:extLst>
              <a:ext uri="{FF2B5EF4-FFF2-40B4-BE49-F238E27FC236}">
                <a16:creationId xmlns:a16="http://schemas.microsoft.com/office/drawing/2014/main" id="{5AF946A9-850A-5BCA-A56A-0A6EEACA2D1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13025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fik 13" descr="Ein Bild, das Farbigkeit, gelb, Muster, Kunst enthält.&#10;&#10;Automatisch generierte Beschreibung">
            <a:extLst>
              <a:ext uri="{FF2B5EF4-FFF2-40B4-BE49-F238E27FC236}">
                <a16:creationId xmlns:a16="http://schemas.microsoft.com/office/drawing/2014/main" id="{542C587F-3EC1-E317-8A96-344B7E1D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41" y="1482209"/>
            <a:ext cx="5335307" cy="5093217"/>
          </a:xfrm>
          <a:prstGeom prst="rect">
            <a:avLst/>
          </a:prstGeom>
        </p:spPr>
      </p:pic>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 of semantic web on Blockchain</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6FEFD1A6-69FA-4C35-8A2F-6EB991B4E303}"/>
              </a:ext>
            </a:extLst>
          </p:cNvPr>
          <p:cNvSpPr/>
          <p:nvPr/>
        </p:nvSpPr>
        <p:spPr>
          <a:xfrm>
            <a:off x="1552908" y="1126182"/>
            <a:ext cx="9083008" cy="584775"/>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As the blockchain is distributed database across multiple organizations. Thus, They should have a common interpretation of stored data that t be more understandable for them.  </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4B0CBECF-422A-40E1-A1F8-A4D488CEE5FA}"/>
              </a:ext>
            </a:extLst>
          </p:cNvPr>
          <p:cNvSpPr/>
          <p:nvPr/>
        </p:nvSpPr>
        <p:spPr>
          <a:xfrm>
            <a:off x="5746359" y="2265713"/>
            <a:ext cx="602926" cy="60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29" name="Rectangle 28">
            <a:extLst>
              <a:ext uri="{FF2B5EF4-FFF2-40B4-BE49-F238E27FC236}">
                <a16:creationId xmlns:a16="http://schemas.microsoft.com/office/drawing/2014/main" id="{1651C769-D2B2-4C1C-960C-2E1FECF7CD05}"/>
              </a:ext>
            </a:extLst>
          </p:cNvPr>
          <p:cNvSpPr/>
          <p:nvPr/>
        </p:nvSpPr>
        <p:spPr>
          <a:xfrm>
            <a:off x="6742484" y="2113795"/>
            <a:ext cx="4464496" cy="461665"/>
          </a:xfrm>
          <a:prstGeom prst="rect">
            <a:avLst/>
          </a:prstGeom>
        </p:spPr>
        <p:txBody>
          <a:bodyPr wrap="square">
            <a:spAutoFit/>
          </a:bodyPr>
          <a:lstStyle/>
          <a:p>
            <a:pPr fontAlgn="base"/>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Ontology</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B24ABAA-04E0-448D-9703-28A6572A8C58}"/>
              </a:ext>
            </a:extLst>
          </p:cNvPr>
          <p:cNvSpPr/>
          <p:nvPr/>
        </p:nvSpPr>
        <p:spPr>
          <a:xfrm>
            <a:off x="6742483" y="2690336"/>
            <a:ext cx="4492971" cy="1196415"/>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It helps the formal specification to automate inference and verify the operation of the blockchain.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EthOn</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an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OWl</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ontology that describes blockchain classes such as blocks, accounts, transactions and relations.</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A1B486F-7740-40BB-AC9E-A44F670E38D4}"/>
              </a:ext>
            </a:extLst>
          </p:cNvPr>
          <p:cNvSpPr/>
          <p:nvPr/>
        </p:nvSpPr>
        <p:spPr>
          <a:xfrm>
            <a:off x="5792949" y="4118634"/>
            <a:ext cx="602926" cy="60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31" name="Rectangle 30">
            <a:extLst>
              <a:ext uri="{FF2B5EF4-FFF2-40B4-BE49-F238E27FC236}">
                <a16:creationId xmlns:a16="http://schemas.microsoft.com/office/drawing/2014/main" id="{4A63A93C-4954-40CB-A1AC-98D9A927E92D}"/>
              </a:ext>
            </a:extLst>
          </p:cNvPr>
          <p:cNvSpPr/>
          <p:nvPr/>
        </p:nvSpPr>
        <p:spPr>
          <a:xfrm>
            <a:off x="6775051" y="4036127"/>
            <a:ext cx="4464496" cy="461665"/>
          </a:xfrm>
          <a:prstGeom prst="rect">
            <a:avLst/>
          </a:prstGeom>
        </p:spPr>
        <p:txBody>
          <a:bodyPr wrap="square">
            <a:spAutoFit/>
          </a:bodyPr>
          <a:lstStyle/>
          <a:p>
            <a:pPr fontAlgn="base"/>
            <a:r>
              <a:rPr lang="de-DE" b="1" dirty="0">
                <a:solidFill>
                  <a:schemeClr val="tx1">
                    <a:lumMod val="75000"/>
                    <a:lumOff val="25000"/>
                  </a:schemeClr>
                </a:solidFill>
                <a:latin typeface="Antenna"/>
                <a:cs typeface="Arial" panose="020B0604020202020204" pitchFamily="34" charset="0"/>
              </a:rPr>
              <a:t>L</a:t>
            </a:r>
            <a:r>
              <a:rPr lang="de-AT" b="1" dirty="0" err="1">
                <a:solidFill>
                  <a:schemeClr val="tx1">
                    <a:lumMod val="75000"/>
                    <a:lumOff val="25000"/>
                  </a:schemeClr>
                </a:solidFill>
                <a:latin typeface="Antenna"/>
                <a:cs typeface="Arial" panose="020B0604020202020204" pitchFamily="34" charset="0"/>
              </a:rPr>
              <a:t>inked</a:t>
            </a:r>
            <a:r>
              <a:rPr lang="de-AT" b="1" dirty="0">
                <a:solidFill>
                  <a:schemeClr val="tx1">
                    <a:lumMod val="75000"/>
                    <a:lumOff val="25000"/>
                  </a:schemeClr>
                </a:solidFill>
                <a:latin typeface="Antenna"/>
                <a:cs typeface="Arial" panose="020B0604020202020204" pitchFamily="34" charset="0"/>
              </a:rPr>
              <a:t> </a:t>
            </a:r>
            <a:r>
              <a:rPr lang="de-AT" b="1" dirty="0" err="1">
                <a:solidFill>
                  <a:schemeClr val="tx1">
                    <a:lumMod val="75000"/>
                    <a:lumOff val="25000"/>
                  </a:schemeClr>
                </a:solidFill>
                <a:latin typeface="Antenna"/>
                <a:cs typeface="Arial" panose="020B0604020202020204" pitchFamily="34" charset="0"/>
              </a:rPr>
              <a:t>data</a:t>
            </a:r>
            <a:endParaRPr lang="en-IN"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5078CA-BCFC-4A06-A227-50A2EC2191E8}"/>
              </a:ext>
            </a:extLst>
          </p:cNvPr>
          <p:cNvSpPr/>
          <p:nvPr/>
        </p:nvSpPr>
        <p:spPr>
          <a:xfrm>
            <a:off x="6670476" y="4611870"/>
            <a:ext cx="4464496" cy="95410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Tim Berbers-Lee described linked data as kind of  expectation of behavior. Linking data helps to be easy to retrieve information from multiple resources.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9" name="Straight Connector 52">
            <a:extLst>
              <a:ext uri="{FF2B5EF4-FFF2-40B4-BE49-F238E27FC236}">
                <a16:creationId xmlns:a16="http://schemas.microsoft.com/office/drawing/2014/main" id="{077484C4-A1C7-DD30-60D5-BA72A7C06BCB}"/>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2">
            <a:extLst>
              <a:ext uri="{FF2B5EF4-FFF2-40B4-BE49-F238E27FC236}">
                <a16:creationId xmlns:a16="http://schemas.microsoft.com/office/drawing/2014/main" id="{C5530024-84B5-76AE-0DA3-B0225626AEC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04644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Four Rules in Linked data</a:t>
            </a:r>
          </a:p>
        </p:txBody>
      </p:sp>
      <p:sp>
        <p:nvSpPr>
          <p:cNvPr id="3" name="Rectangle 2">
            <a:extLst>
              <a:ext uri="{FF2B5EF4-FFF2-40B4-BE49-F238E27FC236}">
                <a16:creationId xmlns:a16="http://schemas.microsoft.com/office/drawing/2014/main" id="{09E4C399-69EB-4AB8-9664-F1ACA6A6831B}"/>
              </a:ext>
            </a:extLst>
          </p:cNvPr>
          <p:cNvSpPr/>
          <p:nvPr/>
        </p:nvSpPr>
        <p:spPr>
          <a:xfrm>
            <a:off x="1048891" y="1728521"/>
            <a:ext cx="1343278" cy="131627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Open Sans" panose="020B0606030504020204" pitchFamily="34" charset="0"/>
                <a:ea typeface="Open Sans" panose="020B0606030504020204" pitchFamily="34" charset="0"/>
                <a:cs typeface="Open Sans" panose="020B0606030504020204" pitchFamily="34" charset="0"/>
              </a:rPr>
              <a:t>URI</a:t>
            </a:r>
          </a:p>
        </p:txBody>
      </p:sp>
      <p:sp>
        <p:nvSpPr>
          <p:cNvPr id="14" name="Rectangle 13">
            <a:extLst>
              <a:ext uri="{FF2B5EF4-FFF2-40B4-BE49-F238E27FC236}">
                <a16:creationId xmlns:a16="http://schemas.microsoft.com/office/drawing/2014/main" id="{5D7CDA1E-9E34-40EA-97F2-A7143F8F7D50}"/>
              </a:ext>
            </a:extLst>
          </p:cNvPr>
          <p:cNvSpPr/>
          <p:nvPr/>
        </p:nvSpPr>
        <p:spPr>
          <a:xfrm>
            <a:off x="556166" y="3609286"/>
            <a:ext cx="2737770" cy="830997"/>
          </a:xfrm>
          <a:prstGeom prst="rect">
            <a:avLst/>
          </a:prstGeom>
        </p:spPr>
        <p:txBody>
          <a:bodyPr wrap="square">
            <a:spAutoFit/>
          </a:bodyPr>
          <a:lstStyle/>
          <a:p>
            <a:pPr fontAlgn="base"/>
            <a:r>
              <a:rPr lang="en-US"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Uniform Resource identifier </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a:t>
            </a:r>
            <a:r>
              <a:rPr lang="en-IN" sz="1600" dirty="0">
                <a:solidFill>
                  <a:schemeClr val="tx1">
                    <a:lumMod val="75000"/>
                    <a:lumOff val="25000"/>
                  </a:schemeClr>
                </a:solidFill>
                <a:latin typeface="Arial" panose="020B0604020202020204" pitchFamily="34" charset="0"/>
                <a:cs typeface="Arial" panose="020B0604020202020204" pitchFamily="34" charset="0"/>
              </a:rPr>
              <a:t>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names for things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A1AD3CF-3133-4342-A8F9-D6D6FF9B22CA}"/>
              </a:ext>
            </a:extLst>
          </p:cNvPr>
          <p:cNvSpPr/>
          <p:nvPr/>
        </p:nvSpPr>
        <p:spPr>
          <a:xfrm>
            <a:off x="3862164" y="1750553"/>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Open Sans" panose="020B0606030504020204" pitchFamily="34" charset="0"/>
                <a:ea typeface="Open Sans" panose="020B0606030504020204" pitchFamily="34" charset="0"/>
                <a:cs typeface="Open Sans" panose="020B0606030504020204" pitchFamily="34" charset="0"/>
              </a:rPr>
              <a:t>HTTP</a:t>
            </a:r>
          </a:p>
        </p:txBody>
      </p:sp>
      <p:sp>
        <p:nvSpPr>
          <p:cNvPr id="16" name="Rectangle 15">
            <a:extLst>
              <a:ext uri="{FF2B5EF4-FFF2-40B4-BE49-F238E27FC236}">
                <a16:creationId xmlns:a16="http://schemas.microsoft.com/office/drawing/2014/main" id="{200554CE-899C-486D-9EA2-3CA394DEF8C8}"/>
              </a:ext>
            </a:extLst>
          </p:cNvPr>
          <p:cNvSpPr/>
          <p:nvPr/>
        </p:nvSpPr>
        <p:spPr>
          <a:xfrm>
            <a:off x="3367708" y="3589547"/>
            <a:ext cx="2737770" cy="584775"/>
          </a:xfrm>
          <a:prstGeom prst="rect">
            <a:avLst/>
          </a:prstGeom>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HTTP URIs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People use them to search for names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D3B003B-46A6-4905-A935-EC7AEB47C841}"/>
              </a:ext>
            </a:extLst>
          </p:cNvPr>
          <p:cNvSpPr/>
          <p:nvPr/>
        </p:nvSpPr>
        <p:spPr>
          <a:xfrm>
            <a:off x="6769737" y="1728521"/>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RDF</a:t>
            </a:r>
            <a:r>
              <a:rPr lang="en-IN" sz="1800" b="1" dirty="0">
                <a:latin typeface="Open Sans" panose="020B0606030504020204" pitchFamily="34" charset="0"/>
                <a:ea typeface="Open Sans" panose="020B0606030504020204" pitchFamily="34" charset="0"/>
                <a:cs typeface="Open Sans" panose="020B0606030504020204" pitchFamily="34" charset="0"/>
              </a:rPr>
              <a:t>, </a:t>
            </a:r>
            <a:r>
              <a:rPr lang="en-IN" sz="2000" b="1" dirty="0">
                <a:latin typeface="Open Sans" panose="020B0606030504020204" pitchFamily="34" charset="0"/>
                <a:ea typeface="Open Sans" panose="020B0606030504020204" pitchFamily="34" charset="0"/>
                <a:cs typeface="Open Sans" panose="020B0606030504020204" pitchFamily="34" charset="0"/>
              </a:rPr>
              <a:t>SPARQL</a:t>
            </a:r>
          </a:p>
        </p:txBody>
      </p:sp>
      <p:sp>
        <p:nvSpPr>
          <p:cNvPr id="18" name="Rectangle 17">
            <a:extLst>
              <a:ext uri="{FF2B5EF4-FFF2-40B4-BE49-F238E27FC236}">
                <a16:creationId xmlns:a16="http://schemas.microsoft.com/office/drawing/2014/main" id="{90E8E9EB-179F-460D-B106-0A58568EB7C7}"/>
              </a:ext>
            </a:extLst>
          </p:cNvPr>
          <p:cNvSpPr/>
          <p:nvPr/>
        </p:nvSpPr>
        <p:spPr>
          <a:xfrm>
            <a:off x="9262764" y="3430037"/>
            <a:ext cx="2737770" cy="923330"/>
          </a:xfrm>
          <a:prstGeom prst="rect">
            <a:avLst/>
          </a:prstGeom>
        </p:spPr>
        <p:txBody>
          <a:bodyPr wrap="square">
            <a:spAutoFit/>
          </a:bodyPr>
          <a:lstStyle/>
          <a:p>
            <a:pPr algn="l"/>
            <a:r>
              <a:rPr lang="en-US" sz="1800" b="0" i="0" u="none" strike="noStrike" baseline="0" dirty="0">
                <a:solidFill>
                  <a:schemeClr val="tx1">
                    <a:lumMod val="65000"/>
                    <a:lumOff val="35000"/>
                  </a:schemeClr>
                </a:solidFill>
                <a:latin typeface="NimbusRomNo9L-Regu"/>
              </a:rPr>
              <a:t>Include </a:t>
            </a:r>
            <a:r>
              <a:rPr lang="en-US" sz="1800" b="1" i="0" u="none" strike="noStrike" baseline="0" dirty="0">
                <a:solidFill>
                  <a:schemeClr val="tx1">
                    <a:lumMod val="65000"/>
                    <a:lumOff val="35000"/>
                  </a:schemeClr>
                </a:solidFill>
                <a:latin typeface="NimbusRomNo9L-Regu"/>
              </a:rPr>
              <a:t>links</a:t>
            </a:r>
            <a:r>
              <a:rPr lang="en-US" sz="1800" b="0" i="0" u="none" strike="noStrike" baseline="0" dirty="0">
                <a:solidFill>
                  <a:schemeClr val="tx1">
                    <a:lumMod val="65000"/>
                    <a:lumOff val="35000"/>
                  </a:schemeClr>
                </a:solidFill>
                <a:latin typeface="NimbusRomNo9L-Regu"/>
              </a:rPr>
              <a:t> to other URIs. So, people can discover</a:t>
            </a:r>
          </a:p>
          <a:p>
            <a:pPr algn="l"/>
            <a:r>
              <a:rPr lang="de-AT" sz="1800" b="0" i="0" u="none" strike="noStrike" baseline="0" dirty="0" err="1">
                <a:solidFill>
                  <a:schemeClr val="tx1">
                    <a:lumMod val="65000"/>
                    <a:lumOff val="35000"/>
                  </a:schemeClr>
                </a:solidFill>
                <a:latin typeface="NimbusRomNo9L-Regu"/>
              </a:rPr>
              <a:t>more</a:t>
            </a:r>
            <a:r>
              <a:rPr lang="de-AT" sz="1800" b="0" i="0" u="none" strike="noStrike" baseline="0" dirty="0">
                <a:solidFill>
                  <a:schemeClr val="tx1">
                    <a:lumMod val="65000"/>
                    <a:lumOff val="35000"/>
                  </a:schemeClr>
                </a:solidFill>
                <a:latin typeface="NimbusRomNo9L-Regu"/>
              </a:rPr>
              <a:t> </a:t>
            </a:r>
            <a:r>
              <a:rPr lang="de-AT" sz="1800" b="0" i="0" u="none" strike="noStrike" baseline="0" dirty="0" err="1">
                <a:solidFill>
                  <a:schemeClr val="tx1">
                    <a:lumMod val="65000"/>
                    <a:lumOff val="35000"/>
                  </a:schemeClr>
                </a:solidFill>
                <a:latin typeface="NimbusRomNo9L-Regu"/>
              </a:rPr>
              <a:t>things</a:t>
            </a:r>
            <a:r>
              <a:rPr lang="de-AT" sz="1800" b="0" i="0" u="none" strike="noStrike" baseline="0" dirty="0">
                <a:solidFill>
                  <a:schemeClr val="tx1">
                    <a:lumMod val="65000"/>
                    <a:lumOff val="35000"/>
                  </a:schemeClr>
                </a:solidFill>
                <a:latin typeface="NimbusRomNo9L-Regu"/>
              </a:rPr>
              <a:t>.</a:t>
            </a:r>
            <a:endParaRPr lang="en-IN" sz="1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B4665E45-D18A-4E82-858F-6F6A217ABCF1}"/>
              </a:ext>
            </a:extLst>
          </p:cNvPr>
          <p:cNvSpPr/>
          <p:nvPr/>
        </p:nvSpPr>
        <p:spPr>
          <a:xfrm>
            <a:off x="9649283" y="1728521"/>
            <a:ext cx="1343278" cy="1316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Link</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15">
            <a:extLst>
              <a:ext uri="{FF2B5EF4-FFF2-40B4-BE49-F238E27FC236}">
                <a16:creationId xmlns:a16="http://schemas.microsoft.com/office/drawing/2014/main" id="{40FCD31D-F8F4-DE67-A8EC-856FDB217830}"/>
              </a:ext>
            </a:extLst>
          </p:cNvPr>
          <p:cNvSpPr/>
          <p:nvPr/>
        </p:nvSpPr>
        <p:spPr>
          <a:xfrm>
            <a:off x="6341262" y="3530368"/>
            <a:ext cx="2737770" cy="1077218"/>
          </a:xfrm>
          <a:prstGeom prst="rect">
            <a:avLst/>
          </a:prstGeom>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RDF</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used to describe information in the form of ‘Subject predict Object’ called as triple.</a:t>
            </a:r>
          </a:p>
        </p:txBody>
      </p:sp>
      <p:sp>
        <p:nvSpPr>
          <p:cNvPr id="12" name="Textfeld 11">
            <a:extLst>
              <a:ext uri="{FF2B5EF4-FFF2-40B4-BE49-F238E27FC236}">
                <a16:creationId xmlns:a16="http://schemas.microsoft.com/office/drawing/2014/main" id="{A6F160CD-5EDF-1C36-E3F6-734CA9BBACA6}"/>
              </a:ext>
            </a:extLst>
          </p:cNvPr>
          <p:cNvSpPr txBox="1"/>
          <p:nvPr/>
        </p:nvSpPr>
        <p:spPr>
          <a:xfrm>
            <a:off x="6326107" y="4694786"/>
            <a:ext cx="2822881" cy="1107996"/>
          </a:xfrm>
          <a:prstGeom prst="rect">
            <a:avLst/>
          </a:prstGeom>
          <a:noFill/>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SPARQL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is the semantic query language helps us to retrieve information from stored data in RDF format.</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3" name="Straight Connector 52">
            <a:extLst>
              <a:ext uri="{FF2B5EF4-FFF2-40B4-BE49-F238E27FC236}">
                <a16:creationId xmlns:a16="http://schemas.microsoft.com/office/drawing/2014/main" id="{44C71042-7A3D-B39F-5069-6BDA5325C831}"/>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2">
            <a:extLst>
              <a:ext uri="{FF2B5EF4-FFF2-40B4-BE49-F238E27FC236}">
                <a16:creationId xmlns:a16="http://schemas.microsoft.com/office/drawing/2014/main" id="{7DD1965D-CDAE-E969-6B4D-2C3C2A8F2D3D}"/>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1828343424"/>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1469</Words>
  <Application>Microsoft Office PowerPoint</Application>
  <PresentationFormat>Benutzerdefiniert</PresentationFormat>
  <Paragraphs>269</Paragraphs>
  <Slides>28</Slides>
  <Notes>28</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28</vt:i4>
      </vt:variant>
    </vt:vector>
  </HeadingPairs>
  <TitlesOfParts>
    <vt:vector size="38" baseType="lpstr">
      <vt:lpstr>Aharoni</vt:lpstr>
      <vt:lpstr>Antenna</vt:lpstr>
      <vt:lpstr>Arial</vt:lpstr>
      <vt:lpstr>Calibri</vt:lpstr>
      <vt:lpstr>Calibri Light</vt:lpstr>
      <vt:lpstr>Circular</vt:lpstr>
      <vt:lpstr>NimbusRomNo9L-Regu</vt:lpstr>
      <vt:lpstr>Open Sans</vt:lpstr>
      <vt:lpstr>Office Theme</vt:lpstr>
      <vt:lpstr>1_Office Theme</vt:lpstr>
      <vt:lpstr>PowerPoint-Präsentation</vt:lpstr>
      <vt:lpstr> </vt:lpstr>
      <vt:lpstr>Thesis Presentation Outline</vt:lpstr>
      <vt:lpstr>Thesis Presentation Outline</vt:lpstr>
      <vt:lpstr>PowerPoint-Präsentation</vt:lpstr>
      <vt:lpstr>Consensus Algorithm</vt:lpstr>
      <vt:lpstr>PowerPoint-Präsentation</vt:lpstr>
      <vt:lpstr>Role of semantic web on Blockchain</vt:lpstr>
      <vt:lpstr>Four Rules in Linked data</vt:lpstr>
      <vt:lpstr>DALICC</vt:lpstr>
      <vt:lpstr>Distributed Application (DApp)</vt:lpstr>
      <vt:lpstr>Technology usage</vt:lpstr>
      <vt:lpstr>PowerPoint-Präsentation</vt:lpstr>
      <vt:lpstr>PowerPoint-Präsentation</vt:lpstr>
      <vt:lpstr>Project Architecture (Frontend)?</vt:lpstr>
      <vt:lpstr>PowerPoint-Präsentation</vt:lpstr>
      <vt:lpstr>Implementation</vt:lpstr>
      <vt:lpstr>Smart Contract Logic</vt:lpstr>
      <vt:lpstr>User WorkFlow (Define Type)</vt:lpstr>
      <vt:lpstr>User Workflow (Define File)</vt:lpstr>
      <vt:lpstr>User Workflow (Check Data)</vt:lpstr>
      <vt:lpstr>User Workflow (Check Data)</vt:lpstr>
      <vt:lpstr>User Workflow (License Information)</vt:lpstr>
      <vt:lpstr>User Workflow (Licensing Data)</vt:lpstr>
      <vt:lpstr> Results</vt:lpstr>
      <vt:lpstr>Results</vt:lpstr>
      <vt:lpstr>Conclusions</vt:lpstr>
      <vt:lpstr>PowerPoint-Präsentation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Zahra Jafari</cp:lastModifiedBy>
  <cp:revision>175</cp:revision>
  <dcterms:created xsi:type="dcterms:W3CDTF">2013-09-12T13:05:01Z</dcterms:created>
  <dcterms:modified xsi:type="dcterms:W3CDTF">2023-06-01T10:19:19Z</dcterms:modified>
</cp:coreProperties>
</file>